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3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ida Kaušylienė" userId="62650ad0-7147-41a7-b96b-6e152a733af9" providerId="ADAL" clId="{3B2A1613-5877-48C7-92DA-5AB69F96360F}"/>
    <pc:docChg chg="undo custSel modSld">
      <pc:chgData name="Aida Kaušylienė" userId="62650ad0-7147-41a7-b96b-6e152a733af9" providerId="ADAL" clId="{3B2A1613-5877-48C7-92DA-5AB69F96360F}" dt="2025-12-15T12:19:23.783" v="111" actId="20577"/>
      <pc:docMkLst>
        <pc:docMk/>
      </pc:docMkLst>
      <pc:sldChg chg="modSp mod">
        <pc:chgData name="Aida Kaušylienė" userId="62650ad0-7147-41a7-b96b-6e152a733af9" providerId="ADAL" clId="{3B2A1613-5877-48C7-92DA-5AB69F96360F}" dt="2025-12-15T12:16:13.380" v="23" actId="2710"/>
        <pc:sldMkLst>
          <pc:docMk/>
          <pc:sldMk cId="3353184662" sldId="256"/>
        </pc:sldMkLst>
        <pc:spChg chg="mod">
          <ac:chgData name="Aida Kaušylienė" userId="62650ad0-7147-41a7-b96b-6e152a733af9" providerId="ADAL" clId="{3B2A1613-5877-48C7-92DA-5AB69F96360F}" dt="2025-12-15T12:16:13.380" v="23" actId="2710"/>
          <ac:spMkLst>
            <pc:docMk/>
            <pc:sldMk cId="3353184662" sldId="256"/>
            <ac:spMk id="21" creationId="{A3BB8C80-AFAA-61C1-B1DD-B8B77BD18AFE}"/>
          </ac:spMkLst>
        </pc:spChg>
      </pc:sldChg>
      <pc:sldChg chg="modSp mod">
        <pc:chgData name="Aida Kaušylienė" userId="62650ad0-7147-41a7-b96b-6e152a733af9" providerId="ADAL" clId="{3B2A1613-5877-48C7-92DA-5AB69F96360F}" dt="2025-12-15T12:18:02.881" v="65" actId="20577"/>
        <pc:sldMkLst>
          <pc:docMk/>
          <pc:sldMk cId="3749610073" sldId="257"/>
        </pc:sldMkLst>
        <pc:spChg chg="mod">
          <ac:chgData name="Aida Kaušylienė" userId="62650ad0-7147-41a7-b96b-6e152a733af9" providerId="ADAL" clId="{3B2A1613-5877-48C7-92DA-5AB69F96360F}" dt="2025-12-15T12:18:02.881" v="65" actId="20577"/>
          <ac:spMkLst>
            <pc:docMk/>
            <pc:sldMk cId="3749610073" sldId="257"/>
            <ac:spMk id="3" creationId="{E54F9581-39F4-B770-64BE-E1BF65B74DD1}"/>
          </ac:spMkLst>
        </pc:spChg>
      </pc:sldChg>
      <pc:sldChg chg="modSp mod">
        <pc:chgData name="Aida Kaušylienė" userId="62650ad0-7147-41a7-b96b-6e152a733af9" providerId="ADAL" clId="{3B2A1613-5877-48C7-92DA-5AB69F96360F}" dt="2025-12-15T12:19:23.783" v="111" actId="20577"/>
        <pc:sldMkLst>
          <pc:docMk/>
          <pc:sldMk cId="1410000735" sldId="259"/>
        </pc:sldMkLst>
        <pc:spChg chg="mod">
          <ac:chgData name="Aida Kaušylienė" userId="62650ad0-7147-41a7-b96b-6e152a733af9" providerId="ADAL" clId="{3B2A1613-5877-48C7-92DA-5AB69F96360F}" dt="2025-12-15T12:19:23.783" v="111" actId="20577"/>
          <ac:spMkLst>
            <pc:docMk/>
            <pc:sldMk cId="1410000735" sldId="259"/>
            <ac:spMk id="3" creationId="{8D11B247-E242-DA22-CD31-BC1241B6E5EB}"/>
          </ac:spMkLst>
        </pc:spChg>
      </pc:sldChg>
      <pc:sldChg chg="modSp mod">
        <pc:chgData name="Aida Kaušylienė" userId="62650ad0-7147-41a7-b96b-6e152a733af9" providerId="ADAL" clId="{3B2A1613-5877-48C7-92DA-5AB69F96360F}" dt="2025-12-15T09:42:07.333" v="17" actId="20577"/>
        <pc:sldMkLst>
          <pc:docMk/>
          <pc:sldMk cId="3727927606" sldId="260"/>
        </pc:sldMkLst>
        <pc:spChg chg="mod">
          <ac:chgData name="Aida Kaušylienė" userId="62650ad0-7147-41a7-b96b-6e152a733af9" providerId="ADAL" clId="{3B2A1613-5877-48C7-92DA-5AB69F96360F}" dt="2025-12-15T09:42:07.333" v="17" actId="20577"/>
          <ac:spMkLst>
            <pc:docMk/>
            <pc:sldMk cId="3727927606" sldId="260"/>
            <ac:spMk id="2" creationId="{0D8CCBC3-1019-3963-3760-932A9D0C402A}"/>
          </ac:spMkLst>
        </pc:spChg>
      </pc:sldChg>
      <pc:sldChg chg="modSp mod">
        <pc:chgData name="Aida Kaušylienė" userId="62650ad0-7147-41a7-b96b-6e152a733af9" providerId="ADAL" clId="{3B2A1613-5877-48C7-92DA-5AB69F96360F}" dt="2025-12-15T09:42:31.046" v="18" actId="5793"/>
        <pc:sldMkLst>
          <pc:docMk/>
          <pc:sldMk cId="1069477983" sldId="261"/>
        </pc:sldMkLst>
        <pc:spChg chg="mod">
          <ac:chgData name="Aida Kaušylienė" userId="62650ad0-7147-41a7-b96b-6e152a733af9" providerId="ADAL" clId="{3B2A1613-5877-48C7-92DA-5AB69F96360F}" dt="2025-12-15T09:42:31.046" v="18" actId="5793"/>
          <ac:spMkLst>
            <pc:docMk/>
            <pc:sldMk cId="1069477983" sldId="261"/>
            <ac:spMk id="3" creationId="{551A9895-D49B-79CA-5E14-C965F8F33A43}"/>
          </ac:spMkLst>
        </pc:spChg>
      </pc:sldChg>
      <pc:sldChg chg="modSp mod">
        <pc:chgData name="Aida Kaušylienė" userId="62650ad0-7147-41a7-b96b-6e152a733af9" providerId="ADAL" clId="{3B2A1613-5877-48C7-92DA-5AB69F96360F}" dt="2025-12-15T09:42:46.595" v="19" actId="255"/>
        <pc:sldMkLst>
          <pc:docMk/>
          <pc:sldMk cId="4044406617" sldId="262"/>
        </pc:sldMkLst>
        <pc:spChg chg="mod">
          <ac:chgData name="Aida Kaušylienė" userId="62650ad0-7147-41a7-b96b-6e152a733af9" providerId="ADAL" clId="{3B2A1613-5877-48C7-92DA-5AB69F96360F}" dt="2025-12-15T09:42:46.595" v="19" actId="255"/>
          <ac:spMkLst>
            <pc:docMk/>
            <pc:sldMk cId="4044406617" sldId="262"/>
            <ac:spMk id="3" creationId="{CE983114-2FC4-B14F-CD66-9B9A9E84657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6C80497-D45B-030B-1D10-7514F88072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277D7727-708C-C52B-E12F-02FDE78413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  <a:endParaRPr lang="en-GB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DD9BF9AF-4C53-3107-4966-B8E4686CD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AF745-32E6-48CF-8CA0-4D4A7BEE734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77E267B9-CC09-A34E-ACA3-E4C02C9AA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C4E16822-5F88-F179-1561-A3359BECD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A848C-9679-4635-9583-EC6F1C372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857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72E6C9B-BEFE-7368-048E-582D6E7E8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16842D6D-5466-9B4C-061A-FF8F0EA8B9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893C39D6-0034-C29E-55C2-0E084FB0C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AF745-32E6-48CF-8CA0-4D4A7BEE734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7D5A138E-5819-ED3B-F3AB-38A75927C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8BA830B6-2C16-F9E0-8D2A-5A02114D2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A848C-9679-4635-9583-EC6F1C372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3478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E62B53B7-AEBB-2750-0B0D-B92E16440C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6F3BD26B-D22A-3754-E3F3-EE561C6A31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7ECEDBF6-4A64-2544-D8AD-D1A1D84AC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AF745-32E6-48CF-8CA0-4D4A7BEE734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F1063A10-C2FE-A5D9-CAB0-1F85A4FCF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107A047C-340A-DAE9-E7B9-3ED829C3F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A848C-9679-4635-9583-EC6F1C372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6584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3AAA0D8-8990-894B-9BA1-42C82D9C6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081E8D4-6E6C-0565-2540-9FBE42F14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E4FDD464-FE81-5097-E321-321BA125B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AF745-32E6-48CF-8CA0-4D4A7BEE734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F29CB8C5-43E8-3A62-00B7-9B636DDF8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0B9628CF-8668-5E0D-3297-A1232715A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A848C-9679-4635-9583-EC6F1C372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338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63A6215-CA53-2D12-EFD9-13976B8BC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919153CE-3146-614B-06B0-2FF481671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1FA1A2F0-AC4E-0E80-612A-83BD7EBEF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AF745-32E6-48CF-8CA0-4D4A7BEE734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F7418B15-65ED-FC6D-C16E-0860AD7AB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7BCA7AA7-E1FB-6960-0FF3-EF8FC0B1A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A848C-9679-4635-9583-EC6F1C372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329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D52A579-D555-98D2-C5C0-26C3984C3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7376EC6-43BC-007C-B7DB-D578CF511E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B7F10A38-740B-CC93-A5DB-171DFBA410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8E16866E-96CD-CE82-E682-42B83799C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AF745-32E6-48CF-8CA0-4D4A7BEE734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5F4AB3E4-7AE7-CE9A-61C6-3FAFC7D05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45D99096-65B5-6D38-4C5B-A0655029C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A848C-9679-4635-9583-EC6F1C372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248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B71150B-A36F-916F-95B0-E58F3D5BF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DE271E9B-8DC8-E7C2-68A3-845D36B53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00752DB9-5AD3-F959-337F-FE0636A80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4A18277F-9A61-48A3-8AC1-72D84019BC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156896B2-D5ED-F7AE-D6F8-71528DC8F4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F6860885-70B7-DD40-95A9-C5EEC2054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AF745-32E6-48CF-8CA0-4D4A7BEE734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42D27434-84B2-3D60-BB12-293C8F3A9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229C64FE-9274-6C7B-0118-F3A98630F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A848C-9679-4635-9583-EC6F1C372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1883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5C1BA7D-AB87-05D9-E494-D57A7B598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06C0908D-55BE-7EFB-A0A7-C29FD44C5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AF745-32E6-48CF-8CA0-4D4A7BEE734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8B9A0BA3-454A-42BC-F866-63C837625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F586B4F7-7F26-B3CD-BDC7-065907E30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A848C-9679-4635-9583-EC6F1C372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727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ABE72205-421F-B583-FEC0-BB7F5991B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AF745-32E6-48CF-8CA0-4D4A7BEE734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D87AC422-2D4B-58DA-D817-33CE81EEA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6055D825-DB57-C305-AB0F-FA9EF198A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A848C-9679-4635-9583-EC6F1C372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45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AFC383C-61E3-AE86-F3A8-9C1845E0C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41A3B42-0C6B-1EA9-F7ED-C804FCD23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13DAD95B-12EC-8531-0897-B8FAB8FB67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955173C9-B1B2-C68C-61C4-404D75084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AF745-32E6-48CF-8CA0-4D4A7BEE734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13A3850B-2DAE-1B49-1FD6-A20EB9E45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6C5E1F08-7168-FAFA-7A02-5368DC709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A848C-9679-4635-9583-EC6F1C372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6649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8AB4F4B-2CD9-1BC1-80EB-0B3CE2B1C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79B18A3B-BB31-8570-8CAF-C99AFF550A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A81B9148-AE6F-2DF9-B819-D0B893E23C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B948345C-8EAF-C30D-8433-33EFCBEBC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AF745-32E6-48CF-8CA0-4D4A7BEE734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87F39E04-FF67-C13E-24BF-C9BE3D8ED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89039CDC-5D1B-2424-9309-2B99D039E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A848C-9679-4635-9583-EC6F1C372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8348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7E47252A-94AE-2496-67B9-09F24BC85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94BE2FA3-24AA-8971-351D-8507500E3E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E2BABA80-CD81-CCD2-00D8-7F71EF58BB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2AF745-32E6-48CF-8CA0-4D4A7BEE734B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CB61C685-2AA5-AD49-4E3E-1177C4FB3D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219446E2-5C04-0702-B16F-2B16961440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6A848C-9679-4635-9583-EC6F1C372C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581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5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" name="Pavadinimas 7">
            <a:extLst>
              <a:ext uri="{FF2B5EF4-FFF2-40B4-BE49-F238E27FC236}">
                <a16:creationId xmlns:a16="http://schemas.microsoft.com/office/drawing/2014/main" id="{89D86396-AFDA-F2B1-1CCE-590136724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228600" algn="ctr">
              <a:lnSpc>
                <a:spcPct val="115000"/>
              </a:lnSpc>
              <a:spcAft>
                <a:spcPts val="800"/>
              </a:spcAft>
            </a:pPr>
            <a:r>
              <a:rPr lang="en-GB" sz="4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ASMENŲ SU NEGALIA INDIVIDUALIOS PAGALBOS  PLANŲ ANALIZĖ </a:t>
            </a:r>
            <a:br>
              <a:rPr lang="en-GB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GB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3600" kern="12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ksto vietos rezervavimo ženklas 20">
            <a:extLst>
              <a:ext uri="{FF2B5EF4-FFF2-40B4-BE49-F238E27FC236}">
                <a16:creationId xmlns:a16="http://schemas.microsoft.com/office/drawing/2014/main" id="{A3BB8C80-AFAA-61C1-B1DD-B8B77BD18A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72200" y="804672"/>
            <a:ext cx="5221224" cy="52303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kumimoji="0" lang="en-GB" sz="2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UTENOS RAJONO SAVIVALDYBĖS ADMINISTRACIJOS</a:t>
            </a:r>
            <a:br>
              <a:rPr kumimoji="0" lang="en-GB" sz="2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en-GB" sz="2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SOCIALINIŲ REIKALŲ IR SVEIKATOS PRIEŽIŪROS SKYRIUS</a:t>
            </a:r>
            <a:br>
              <a:rPr kumimoji="0" lang="en-GB" sz="2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en-GB" sz="18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Vyr</a:t>
            </a: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kumimoji="0" lang="en-GB" sz="18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specialistė</a:t>
            </a: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kumimoji="0" lang="lt-LT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 </a:t>
            </a:r>
            <a:r>
              <a:rPr kumimoji="0" lang="en-GB" sz="18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Asmenų</a:t>
            </a: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su negalia </a:t>
            </a:r>
            <a:r>
              <a:rPr kumimoji="0" lang="en-GB" sz="18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reikalų</a:t>
            </a: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18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koordinatorė</a:t>
            </a: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) </a:t>
            </a:r>
            <a:endParaRPr kumimoji="0" lang="lt-LT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Aida Kaušylienė</a:t>
            </a:r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184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C614C02-1CF7-7F97-0563-927326A0D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228600" algn="ctr">
              <a:lnSpc>
                <a:spcPct val="115000"/>
              </a:lnSpc>
              <a:spcAft>
                <a:spcPts val="800"/>
              </a:spcAft>
            </a:pPr>
            <a:r>
              <a:rPr lang="en-GB" sz="31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ASMENŲ SU NEGALIA INDIVIDUALIOS PAGALBOS  PLANŲ ANALIZĖ </a:t>
            </a:r>
            <a:br>
              <a:rPr lang="en-GB" sz="4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54F9581-39F4-B770-64BE-E1BF65B74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lvl="0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3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Asmenų</a:t>
            </a:r>
            <a:r>
              <a:rPr lang="en-GB" sz="3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su negalia </a:t>
            </a:r>
            <a:r>
              <a:rPr lang="en-GB" sz="3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individualios</a:t>
            </a:r>
            <a:r>
              <a:rPr lang="en-GB" sz="3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3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pagalbos</a:t>
            </a:r>
            <a:r>
              <a:rPr lang="en-GB" sz="3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3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planų</a:t>
            </a:r>
            <a:r>
              <a:rPr lang="en-GB" sz="3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32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analizė</a:t>
            </a:r>
            <a:r>
              <a:rPr lang="en-GB" sz="32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2025-01-01/2025-12-01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2025 m.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sausio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1d. –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gruodžio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 d.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gauta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119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sprendimų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dėl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pagalbos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koordinavimo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poreikio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(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vaikai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iki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18 m.- 12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asm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,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darbingo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amžiaus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- 27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asm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,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senyvo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amžiaus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- 80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asm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.)</a:t>
            </a:r>
            <a:r>
              <a:rPr lang="en-GB" sz="2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Veiklos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sritys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kuriose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pažymėta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kad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nustatyta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pagalbos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koordinavimo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poreikis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Pažinimas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/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Žinių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taikymas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mokymasis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Mobilumas</a:t>
            </a:r>
            <a:r>
              <a:rPr lang="lt-LT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(judėjimas)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Savipriežiūra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Bendravimas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kasdienė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veikla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/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Bendravimas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Pagrindinės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gyvenimo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sritys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Dalyvavimas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įsitraukimas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Kitos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sritys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užduotys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ir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reikalavimai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tarpasmeniniai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santykiai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28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buitis</a:t>
            </a:r>
            <a:r>
              <a:rPr lang="en-GB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).</a:t>
            </a:r>
            <a:endParaRPr lang="en-GB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9610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A5DEBB0-8E6A-0200-8BF6-4688DA275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685800" algn="ctr">
              <a:lnSpc>
                <a:spcPct val="115000"/>
              </a:lnSpc>
              <a:spcAft>
                <a:spcPts val="800"/>
              </a:spcAft>
            </a:pPr>
            <a:r>
              <a:rPr lang="en-GB" sz="31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Asmenų</a:t>
            </a:r>
            <a:r>
              <a:rPr lang="en-GB" sz="31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su negalia </a:t>
            </a:r>
            <a:r>
              <a:rPr lang="en-GB" sz="31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individualios</a:t>
            </a:r>
            <a:r>
              <a:rPr lang="en-GB" sz="31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31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pagalbos</a:t>
            </a:r>
            <a:r>
              <a:rPr lang="en-GB" sz="31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r>
              <a:rPr lang="en-GB" sz="31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planų</a:t>
            </a:r>
            <a:r>
              <a:rPr lang="en-GB" sz="31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31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analizė</a:t>
            </a:r>
            <a:r>
              <a:rPr lang="en-GB" sz="31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br>
              <a:rPr lang="en-GB" sz="4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GB" sz="27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Veiklos</a:t>
            </a:r>
            <a:r>
              <a:rPr lang="en-GB" sz="27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sričių </a:t>
            </a:r>
            <a:r>
              <a:rPr lang="en-GB" sz="27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pasiskirstymas</a:t>
            </a:r>
            <a:r>
              <a:rPr lang="en-GB" sz="27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7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pagal</a:t>
            </a:r>
            <a:r>
              <a:rPr lang="en-GB" sz="27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7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amžiaus</a:t>
            </a:r>
            <a:r>
              <a:rPr lang="en-GB" sz="27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7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grupes</a:t>
            </a:r>
            <a:br>
              <a:rPr lang="en-GB" sz="4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graphicFrame>
        <p:nvGraphicFramePr>
          <p:cNvPr id="4" name="Turinio vietos rezervavimo ženklas 3">
            <a:extLst>
              <a:ext uri="{FF2B5EF4-FFF2-40B4-BE49-F238E27FC236}">
                <a16:creationId xmlns:a16="http://schemas.microsoft.com/office/drawing/2014/main" id="{436AB435-B947-F6C2-941B-3009BB0B26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078396"/>
              </p:ext>
            </p:extLst>
          </p:nvPr>
        </p:nvGraphicFramePr>
        <p:xfrm>
          <a:off x="838200" y="1825625"/>
          <a:ext cx="10515596" cy="3741805"/>
        </p:xfrm>
        <a:graphic>
          <a:graphicData uri="http://schemas.openxmlformats.org/drawingml/2006/table">
            <a:tbl>
              <a:tblPr firstRow="1" firstCol="1" bandRow="1"/>
              <a:tblGrid>
                <a:gridCol w="1502228">
                  <a:extLst>
                    <a:ext uri="{9D8B030D-6E8A-4147-A177-3AD203B41FA5}">
                      <a16:colId xmlns:a16="http://schemas.microsoft.com/office/drawing/2014/main" val="4096054679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2274260595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3803553723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2363002378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2251498166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1526104519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7832358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Veiklos sritys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Vaikai (12)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Proc.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Darbingo amž. (27)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Proc.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Senyvo amž. (80)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Proc.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1271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Pažinimas / Žinių taikymas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81,5%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70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87,5%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7489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Mobilumas (judėjimas)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83,3%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66,7%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64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80%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4385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Savipriežiūra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33,3%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37%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38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47,5%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4667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Bendravimas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75%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55,6%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75%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0965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Pagrindinės gyvenimo sritys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41,7%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22,2%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11,25%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0773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Dalyvavimas (įsitraukimas)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8,3%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7,4%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3,75%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2704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Kitos sritys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25%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14,8%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7,5%</a:t>
                      </a:r>
                      <a:endParaRPr lang="en-GB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00598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17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DCA7908-4EC9-BB9B-B0B2-5FD8B3C4C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z="2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ASMENŲ SU NEGALIA INDIVIDUALIOS PAGALBOS  PLANŲ ANALIZĖ</a:t>
            </a:r>
            <a:endParaRPr lang="en-GB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D11B247-E242-DA22-CD31-BC1241B6E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28600">
              <a:lnSpc>
                <a:spcPct val="115000"/>
              </a:lnSpc>
              <a:spcAft>
                <a:spcPts val="800"/>
              </a:spcAft>
            </a:pP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Apibendrinant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pateikt</a:t>
            </a:r>
            <a:r>
              <a:rPr lang="lt-LT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ą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lentel</a:t>
            </a:r>
            <a:r>
              <a:rPr lang="lt-LT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ę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,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veiklos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sritys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: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žinių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taikymas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/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pažinimas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yra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dažniausia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paslauga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visose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paslaugų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gavėjų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grupėse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(&gt;80%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asmenų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).</a:t>
            </a:r>
          </a:p>
          <a:p>
            <a:pPr marL="228600">
              <a:lnSpc>
                <a:spcPct val="115000"/>
              </a:lnSpc>
              <a:spcAft>
                <a:spcPts val="800"/>
              </a:spcAft>
            </a:pP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Vaikai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santykinai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rečiau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gauna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savipriežiūros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paslaugas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(33%), o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senyvo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amžiaus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asmenų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grupėje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jas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gauna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47,5% –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beveik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pusė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visų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šio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amžiaus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paslaugų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gavėjų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.</a:t>
            </a:r>
          </a:p>
          <a:p>
            <a:pPr marL="228600">
              <a:lnSpc>
                <a:spcPct val="115000"/>
              </a:lnSpc>
              <a:spcAft>
                <a:spcPts val="800"/>
              </a:spcAft>
            </a:pPr>
            <a:r>
              <a:rPr lang="lt-LT" sz="21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M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obilumo</a:t>
            </a:r>
            <a:r>
              <a:rPr lang="lt-LT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(judėjimo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)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paslaugos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yra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aktualios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visoms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paslaugų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gavėjų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grupėms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: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vaikams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(83,3%),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darbingo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amžiaus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asmenims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(66,7%)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ir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senyvo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amžiaus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asmenims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(80%).</a:t>
            </a:r>
          </a:p>
          <a:p>
            <a:pPr marL="228600">
              <a:lnSpc>
                <a:spcPct val="115000"/>
              </a:lnSpc>
              <a:spcAft>
                <a:spcPts val="800"/>
              </a:spcAft>
            </a:pP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Pagrindinės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gyvenimo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sritys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labiau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taikomos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vaikams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(41,7%)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nei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sz="21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senjorams</a:t>
            </a:r>
            <a:r>
              <a:rPr lang="en-GB" sz="2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(~11%)</a:t>
            </a:r>
            <a:endParaRPr lang="lt-LT" sz="21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ĮŽVALGOS: </a:t>
            </a:r>
          </a:p>
          <a:p>
            <a:pPr>
              <a:lnSpc>
                <a:spcPct val="115000"/>
              </a:lnSpc>
            </a:pP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Vaikai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labai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dažnai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gauna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lt-LT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mobilumo (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judėjimo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paslaugas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(83%),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panašiai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kaip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ir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senyvo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amžiaus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asmenys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(80%).</a:t>
            </a:r>
          </a:p>
          <a:p>
            <a:pPr>
              <a:lnSpc>
                <a:spcPct val="115000"/>
              </a:lnSpc>
            </a:pP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Savipriežiūra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yra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labiau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aktuali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senyvo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amžiaus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asmenims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(47,5%)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nei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vaikams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(33,3%).</a:t>
            </a:r>
          </a:p>
          <a:p>
            <a:pPr>
              <a:lnSpc>
                <a:spcPct val="115000"/>
              </a:lnSpc>
            </a:pP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Pagrindinių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gyvenimo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sričių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paslaugos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vaikams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taikomos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maždaug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keturis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kartus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dažniau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nei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senjorams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15000"/>
              </a:lnSpc>
            </a:pP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Dalyvavimo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įsitraukimo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paslauga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yra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reta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visose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paslaugų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gavėjų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grupėse</a:t>
            </a:r>
            <a:r>
              <a:rPr lang="en-GB" sz="2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228600">
              <a:lnSpc>
                <a:spcPct val="115000"/>
              </a:lnSpc>
              <a:spcAft>
                <a:spcPts val="800"/>
              </a:spcAft>
            </a:pPr>
            <a:endParaRPr lang="en-GB" sz="1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0000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D8CCBC3-1019-3963-3760-932A9D0C4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438" y="889686"/>
            <a:ext cx="10661822" cy="551935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15000"/>
              </a:lnSpc>
              <a:spcAft>
                <a:spcPts val="800"/>
              </a:spcAft>
            </a:pPr>
            <a:br>
              <a:rPr kumimoji="0" lang="lt-LT" sz="2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kumimoji="0" lang="lt-LT" sz="2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en-GB" sz="2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ASMENŲ SU NEGALIA INDIVIDUALIOS PAGALBOS  PLANŲ ANALIZĖ</a:t>
            </a:r>
            <a:br>
              <a:rPr kumimoji="0" lang="lt-LT" sz="2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GB" sz="4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Asmenų</a:t>
            </a:r>
            <a:r>
              <a:rPr lang="en-GB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su negalia </a:t>
            </a:r>
            <a:r>
              <a:rPr lang="en-GB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individualios</a:t>
            </a:r>
            <a:r>
              <a:rPr lang="en-GB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pagalbos</a:t>
            </a:r>
            <a:r>
              <a:rPr lang="en-GB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kordinavimas</a:t>
            </a:r>
            <a:r>
              <a:rPr lang="en-GB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baigtas</a:t>
            </a:r>
            <a:r>
              <a:rPr lang="en-GB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2025-11-30</a:t>
            </a:r>
            <a: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d. </a:t>
            </a:r>
            <a:br>
              <a:rPr lang="lt-LT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lt-LT" sz="14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(baigtas 91 paslaugų gavėjui: 8 vaikams, 21 darbingo amžiaus asmeniui, 62 senyvo amžiaus asmenims)</a:t>
            </a:r>
            <a:br>
              <a:rPr lang="en-GB" sz="4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graphicFrame>
        <p:nvGraphicFramePr>
          <p:cNvPr id="6" name="Turinio vietos rezervavimo ženklas 5">
            <a:extLst>
              <a:ext uri="{FF2B5EF4-FFF2-40B4-BE49-F238E27FC236}">
                <a16:creationId xmlns:a16="http://schemas.microsoft.com/office/drawing/2014/main" id="{E02182BF-1502-55B9-2FCB-A5F62306480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85923" y="2666967"/>
          <a:ext cx="8820153" cy="2668653"/>
        </p:xfrm>
        <a:graphic>
          <a:graphicData uri="http://schemas.openxmlformats.org/drawingml/2006/table">
            <a:tbl>
              <a:tblPr firstRow="1" firstCol="1" bandRow="1"/>
              <a:tblGrid>
                <a:gridCol w="980017">
                  <a:extLst>
                    <a:ext uri="{9D8B030D-6E8A-4147-A177-3AD203B41FA5}">
                      <a16:colId xmlns:a16="http://schemas.microsoft.com/office/drawing/2014/main" val="1566212613"/>
                    </a:ext>
                  </a:extLst>
                </a:gridCol>
                <a:gridCol w="980017">
                  <a:extLst>
                    <a:ext uri="{9D8B030D-6E8A-4147-A177-3AD203B41FA5}">
                      <a16:colId xmlns:a16="http://schemas.microsoft.com/office/drawing/2014/main" val="2193844114"/>
                    </a:ext>
                  </a:extLst>
                </a:gridCol>
                <a:gridCol w="980017">
                  <a:extLst>
                    <a:ext uri="{9D8B030D-6E8A-4147-A177-3AD203B41FA5}">
                      <a16:colId xmlns:a16="http://schemas.microsoft.com/office/drawing/2014/main" val="620136154"/>
                    </a:ext>
                  </a:extLst>
                </a:gridCol>
                <a:gridCol w="980017">
                  <a:extLst>
                    <a:ext uri="{9D8B030D-6E8A-4147-A177-3AD203B41FA5}">
                      <a16:colId xmlns:a16="http://schemas.microsoft.com/office/drawing/2014/main" val="298386979"/>
                    </a:ext>
                  </a:extLst>
                </a:gridCol>
                <a:gridCol w="980017">
                  <a:extLst>
                    <a:ext uri="{9D8B030D-6E8A-4147-A177-3AD203B41FA5}">
                      <a16:colId xmlns:a16="http://schemas.microsoft.com/office/drawing/2014/main" val="1106235806"/>
                    </a:ext>
                  </a:extLst>
                </a:gridCol>
                <a:gridCol w="980017">
                  <a:extLst>
                    <a:ext uri="{9D8B030D-6E8A-4147-A177-3AD203B41FA5}">
                      <a16:colId xmlns:a16="http://schemas.microsoft.com/office/drawing/2014/main" val="1978173739"/>
                    </a:ext>
                  </a:extLst>
                </a:gridCol>
                <a:gridCol w="980017">
                  <a:extLst>
                    <a:ext uri="{9D8B030D-6E8A-4147-A177-3AD203B41FA5}">
                      <a16:colId xmlns:a16="http://schemas.microsoft.com/office/drawing/2014/main" val="1787776949"/>
                    </a:ext>
                  </a:extLst>
                </a:gridCol>
                <a:gridCol w="980017">
                  <a:extLst>
                    <a:ext uri="{9D8B030D-6E8A-4147-A177-3AD203B41FA5}">
                      <a16:colId xmlns:a16="http://schemas.microsoft.com/office/drawing/2014/main" val="829424391"/>
                    </a:ext>
                  </a:extLst>
                </a:gridCol>
                <a:gridCol w="980017">
                  <a:extLst>
                    <a:ext uri="{9D8B030D-6E8A-4147-A177-3AD203B41FA5}">
                      <a16:colId xmlns:a16="http://schemas.microsoft.com/office/drawing/2014/main" val="4451988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Amžiaus grupė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Pažinimas/ Žinių taikymas 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Mobilumas  ( judėjimas)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Savipriežiūra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Bendravimas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Pagrindinės gyvenimo sritys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Dalyvavimas (įsitraukimas)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Kitos sritys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Iš viso gavėjų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5039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Vaikai (&lt;18 m.)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 (100%)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 (87,5%)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 (37,5%)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 (75%)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 (37,5%)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 (12,5%)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 (25%)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5047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Darbingo amžiaus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17 (81%)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13 (61,9%)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 (38,1%)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11 (52,4%)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 (19%)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 (9,5%)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 (14,3%)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4135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Senyvo amžiaus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52 (83,9%)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49 (79%)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28 (45,2%)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46 (74,2%)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 (6,5%)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 (3,2%)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 (8,1%)</a:t>
                      </a:r>
                      <a:endParaRPr lang="en-GB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endParaRPr lang="en-GB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86995" marB="86995" anchor="b">
                    <a:lnL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EC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8647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7927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6F78F28-F9A0-3683-321C-C96D0E0F0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0" lang="en-GB" sz="25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ASMENŲ SU NEGALIA INDIVIDUALIOS PAGALBOS  PLANŲ ANALIZĖ</a:t>
            </a:r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51A9895-D49B-79CA-5E14-C965F8F33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Apibendrinant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lt-LT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pateiktą 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lentel</a:t>
            </a:r>
            <a:r>
              <a:rPr lang="lt-LT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ę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veiklos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sritys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Pažinimo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/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žinių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taikymo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paslaugos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yra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dažniausios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visose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grupėse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jas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gauna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daugiau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nei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80%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paslaugų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gavėjų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Mobilumo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/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judėjimo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paslaugos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ypač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dažnos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vaikams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(87,5%)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ir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senjorams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(79%).</a:t>
            </a:r>
          </a:p>
          <a:p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Savipriežiūros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paslauga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labiau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aktuali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senjorams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nei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vaikams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Pagrindinės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gyvenimo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sričių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paslaugos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labiausiai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aktualios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vaikams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(37,5%), o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mažiausiai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senjorams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(6,5%).</a:t>
            </a:r>
          </a:p>
          <a:p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Dalyvavimo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įsitraukimo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paslauga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visose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grupėse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yra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reta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(&lt;13%).</a:t>
            </a:r>
            <a:endParaRPr lang="lt-LT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ĮŽVALGOS:</a:t>
            </a:r>
            <a:endParaRPr lang="en-GB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Pažinimo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/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žinių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taikymo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paslauga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yra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labiausiai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paplitusi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visose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amžiaus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grupėse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–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ją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gauna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daugiau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kaip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80%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paslaugų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gavėjų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en-GB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Mobilumo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judėjimo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paslaugos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dažniausios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vaikams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(87,5%)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ir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senjorams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(79%).</a:t>
            </a:r>
            <a:endParaRPr lang="en-GB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Savipriežiūros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paslauga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žymiai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dažnesnė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senjorams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(45,2%)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nei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vaikams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(37,5%).</a:t>
            </a:r>
            <a:endParaRPr lang="en-GB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Pagrindinių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gyvenimo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sričių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paslaugos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gerokai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dažniau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priskiriamos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vaikams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(37,5%)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nei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suaugusiesiems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(6,5–19%).</a:t>
            </a:r>
            <a:endParaRPr lang="en-GB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Dalyvavimo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įsitraukimo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paslauga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yra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reta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visose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grupėse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(3–12%)</a:t>
            </a:r>
            <a:endParaRPr lang="en-GB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477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CB1CFD9-D739-90E7-0C34-852FC1773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0" lang="en-GB" sz="25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ASMENŲ SU NEGALIA INDIVIDUALIOS PAGALBOS  PLANŲ ANALIZĖ</a:t>
            </a:r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E983114-2FC4-B14F-CD66-9B9A9E846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lvl="0" indent="0" algn="ctr">
              <a:lnSpc>
                <a:spcPct val="115000"/>
              </a:lnSpc>
              <a:buNone/>
            </a:pPr>
            <a:r>
              <a:rPr lang="en-GB" sz="4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Rizikos</a:t>
            </a:r>
            <a:r>
              <a:rPr lang="en-GB" sz="4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ir</a:t>
            </a:r>
            <a:r>
              <a:rPr lang="en-GB" sz="4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aplinkybės</a:t>
            </a:r>
            <a:r>
              <a:rPr lang="en-GB" sz="4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sz="4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galinčios</a:t>
            </a:r>
            <a:r>
              <a:rPr lang="en-GB" sz="4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lemti</a:t>
            </a:r>
            <a:r>
              <a:rPr lang="en-GB" sz="4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nustatytų</a:t>
            </a:r>
            <a:r>
              <a:rPr lang="en-GB" sz="4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užduočių</a:t>
            </a:r>
            <a:r>
              <a:rPr lang="en-GB" sz="4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9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neįvykdymą</a:t>
            </a:r>
            <a:r>
              <a:rPr lang="en-GB" sz="49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lang="en-GB" sz="4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Pasikeitusi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paslaugų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gavėjo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sveikatos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būklė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staigus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pablogėjimas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hospitalizacija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laikinas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nuolatinis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funkcijų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praradimas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Paslaugų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gavėjo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mirtis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procesas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nutrūksta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automatiškai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Paslaugų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gavėjo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atsisakymas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gauti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paslaugas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motyvuotas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sveikatos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būkle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psichologine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būsena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motyvacijos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stoka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kitomis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priežastimis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Nepakankamas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paslaugų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gavėjo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dalyvavimas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įsitraukimas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neatvykimas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į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susitikimus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neprisitaikymas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prie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siūlomų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priemonių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nenoras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bendradarbiauti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Objektyvios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socialinės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aplinkybės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sudėtinga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šeimos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situacija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artimųjų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pagalbos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stoka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socialinė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krizė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Paslaugų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teikėjų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trūkumas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arba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jų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užimtumas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nėra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galimybių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skirti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specialistų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vėluoja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paslaugų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suteikimas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nutraukta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paslauga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Techninės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organizacinės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kliūtys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spis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sistemos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trikdžiai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dokumentų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vėlavimas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koordinavimo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proceso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sutrikimai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Paslaugų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gavėjo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gyvenamosios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vietos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pasikeitimas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persikėlimas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į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kitą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savivaldybę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stacionarią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įstaigą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grįžimas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iš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jos.</a:t>
            </a:r>
            <a:endParaRPr lang="en-GB" sz="43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Transporto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judėjimo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galimybių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ribotumas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neįmanoma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atvykti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į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paslaugas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susitikimus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Nepakankamas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paslaugų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poreikio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įsivertinimas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arba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pasikeitę</a:t>
            </a:r>
            <a:r>
              <a:rPr lang="en-GB" sz="43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poreikiai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užduotys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tampa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neaktualios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nebeatitinka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realios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43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situacijos</a:t>
            </a:r>
            <a:r>
              <a:rPr lang="en-GB" sz="43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4406617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941</Words>
  <Application>Microsoft Office PowerPoint</Application>
  <PresentationFormat>Plačiaekranė</PresentationFormat>
  <Paragraphs>144</Paragraphs>
  <Slides>7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6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7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Symbol</vt:lpstr>
      <vt:lpstr>Times New Roman</vt:lpstr>
      <vt:lpstr>„Office“ tema</vt:lpstr>
      <vt:lpstr>ASMENŲ SU NEGALIA INDIVIDUALIOS PAGALBOS  PLANŲ ANALIZĖ   </vt:lpstr>
      <vt:lpstr>ASMENŲ SU NEGALIA INDIVIDUALIOS PAGALBOS  PLANŲ ANALIZĖ  </vt:lpstr>
      <vt:lpstr>Asmenų su negalia individualios pagalbos  planų analizė  Veiklos sričių pasiskirstymas pagal amžiaus grupes </vt:lpstr>
      <vt:lpstr>ASMENŲ SU NEGALIA INDIVIDUALIOS PAGALBOS  PLANŲ ANALIZĖ</vt:lpstr>
      <vt:lpstr>  ASMENŲ SU NEGALIA INDIVIDUALIOS PAGALBOS  PLANŲ ANALIZĖ  Asmenų su negalia individualios pagalbos kordinavimas baigtas 2025-11-30 d.  (baigtas 91 paslaugų gavėjui: 8 vaikams, 21 darbingo amžiaus asmeniui, 62 senyvo amžiaus asmenims) </vt:lpstr>
      <vt:lpstr>ASMENŲ SU NEGALIA INDIVIDUALIOS PAGALBOS  PLANŲ ANALIZĖ</vt:lpstr>
      <vt:lpstr>ASMENŲ SU NEGALIA INDIVIDUALIOS PAGALBOS  PLANŲ ANALIZĖ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Aida Kaušylienė</dc:creator>
  <cp:lastModifiedBy>Aida Kaušylienė</cp:lastModifiedBy>
  <cp:revision>1</cp:revision>
  <dcterms:created xsi:type="dcterms:W3CDTF">2025-12-15T08:33:24Z</dcterms:created>
  <dcterms:modified xsi:type="dcterms:W3CDTF">2025-12-15T12:19:44Z</dcterms:modified>
</cp:coreProperties>
</file>