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28"/>
  </p:notesMasterIdLst>
  <p:sldIdLst>
    <p:sldId id="256" r:id="rId2"/>
    <p:sldId id="284" r:id="rId3"/>
    <p:sldId id="257" r:id="rId4"/>
    <p:sldId id="258" r:id="rId5"/>
    <p:sldId id="285" r:id="rId6"/>
    <p:sldId id="259" r:id="rId7"/>
    <p:sldId id="287" r:id="rId8"/>
    <p:sldId id="279" r:id="rId9"/>
    <p:sldId id="261" r:id="rId10"/>
    <p:sldId id="262" r:id="rId11"/>
    <p:sldId id="263" r:id="rId12"/>
    <p:sldId id="265" r:id="rId13"/>
    <p:sldId id="280" r:id="rId14"/>
    <p:sldId id="286" r:id="rId15"/>
    <p:sldId id="264" r:id="rId16"/>
    <p:sldId id="282" r:id="rId17"/>
    <p:sldId id="266" r:id="rId18"/>
    <p:sldId id="267" r:id="rId19"/>
    <p:sldId id="268" r:id="rId20"/>
    <p:sldId id="269" r:id="rId21"/>
    <p:sldId id="270" r:id="rId22"/>
    <p:sldId id="271" r:id="rId23"/>
    <p:sldId id="275" r:id="rId24"/>
    <p:sldId id="276" r:id="rId25"/>
    <p:sldId id="277" r:id="rId26"/>
    <p:sldId id="283" r:id="rId2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BB1DFA-BCE6-40B5-8B5A-999B17874850}" v="3" dt="2025-07-15T12:10:29.912"/>
  </p1510:revLst>
</p1510:revInfo>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Be stiliaus, lentelės tinkleli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6" d="100"/>
          <a:sy n="116" d="100"/>
        </p:scale>
        <p:origin x="138"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da Kaušylienė" userId="62650ad0-7147-41a7-b96b-6e152a733af9" providerId="ADAL" clId="{10BB1DFA-BCE6-40B5-8B5A-999B17874850}"/>
    <pc:docChg chg="undo custSel addSld delSld modSld">
      <pc:chgData name="Aida Kaušylienė" userId="62650ad0-7147-41a7-b96b-6e152a733af9" providerId="ADAL" clId="{10BB1DFA-BCE6-40B5-8B5A-999B17874850}" dt="2025-07-15T13:17:15.175" v="724" actId="20577"/>
      <pc:docMkLst>
        <pc:docMk/>
      </pc:docMkLst>
      <pc:sldChg chg="modSp mod">
        <pc:chgData name="Aida Kaušylienė" userId="62650ad0-7147-41a7-b96b-6e152a733af9" providerId="ADAL" clId="{10BB1DFA-BCE6-40B5-8B5A-999B17874850}" dt="2025-07-15T13:14:49.767" v="710" actId="20577"/>
        <pc:sldMkLst>
          <pc:docMk/>
          <pc:sldMk cId="1456644430" sldId="256"/>
        </pc:sldMkLst>
        <pc:spChg chg="mod">
          <ac:chgData name="Aida Kaušylienė" userId="62650ad0-7147-41a7-b96b-6e152a733af9" providerId="ADAL" clId="{10BB1DFA-BCE6-40B5-8B5A-999B17874850}" dt="2025-07-15T13:14:49.767" v="710" actId="20577"/>
          <ac:spMkLst>
            <pc:docMk/>
            <pc:sldMk cId="1456644430" sldId="256"/>
            <ac:spMk id="3" creationId="{F47B9FDE-A438-175D-FE42-15318480E560}"/>
          </ac:spMkLst>
        </pc:spChg>
      </pc:sldChg>
      <pc:sldChg chg="modSp mod">
        <pc:chgData name="Aida Kaušylienė" userId="62650ad0-7147-41a7-b96b-6e152a733af9" providerId="ADAL" clId="{10BB1DFA-BCE6-40B5-8B5A-999B17874850}" dt="2025-07-15T12:07:08.934" v="2" actId="20577"/>
        <pc:sldMkLst>
          <pc:docMk/>
          <pc:sldMk cId="1064242398" sldId="264"/>
        </pc:sldMkLst>
        <pc:spChg chg="mod">
          <ac:chgData name="Aida Kaušylienė" userId="62650ad0-7147-41a7-b96b-6e152a733af9" providerId="ADAL" clId="{10BB1DFA-BCE6-40B5-8B5A-999B17874850}" dt="2025-07-15T12:07:08.934" v="2" actId="20577"/>
          <ac:spMkLst>
            <pc:docMk/>
            <pc:sldMk cId="1064242398" sldId="264"/>
            <ac:spMk id="2" creationId="{F1F78991-24B4-DE30-16C3-CB32E1891765}"/>
          </ac:spMkLst>
        </pc:spChg>
      </pc:sldChg>
      <pc:sldChg chg="modSp mod">
        <pc:chgData name="Aida Kaušylienė" userId="62650ad0-7147-41a7-b96b-6e152a733af9" providerId="ADAL" clId="{10BB1DFA-BCE6-40B5-8B5A-999B17874850}" dt="2025-07-15T12:06:38.286" v="0" actId="20577"/>
        <pc:sldMkLst>
          <pc:docMk/>
          <pc:sldMk cId="905123022" sldId="282"/>
        </pc:sldMkLst>
        <pc:spChg chg="mod">
          <ac:chgData name="Aida Kaušylienė" userId="62650ad0-7147-41a7-b96b-6e152a733af9" providerId="ADAL" clId="{10BB1DFA-BCE6-40B5-8B5A-999B17874850}" dt="2025-07-15T12:06:38.286" v="0" actId="20577"/>
          <ac:spMkLst>
            <pc:docMk/>
            <pc:sldMk cId="905123022" sldId="282"/>
            <ac:spMk id="2" creationId="{F1AEBC4A-E1C6-F902-00EA-CE00BE5BEA53}"/>
          </ac:spMkLst>
        </pc:spChg>
      </pc:sldChg>
      <pc:sldChg chg="modSp mod">
        <pc:chgData name="Aida Kaušylienė" userId="62650ad0-7147-41a7-b96b-6e152a733af9" providerId="ADAL" clId="{10BB1DFA-BCE6-40B5-8B5A-999B17874850}" dt="2025-07-15T13:17:15.175" v="724" actId="20577"/>
        <pc:sldMkLst>
          <pc:docMk/>
          <pc:sldMk cId="1656913941" sldId="283"/>
        </pc:sldMkLst>
        <pc:spChg chg="mod">
          <ac:chgData name="Aida Kaušylienė" userId="62650ad0-7147-41a7-b96b-6e152a733af9" providerId="ADAL" clId="{10BB1DFA-BCE6-40B5-8B5A-999B17874850}" dt="2025-07-15T13:17:15.175" v="724" actId="20577"/>
          <ac:spMkLst>
            <pc:docMk/>
            <pc:sldMk cId="1656913941" sldId="283"/>
            <ac:spMk id="2" creationId="{B67B9670-14DE-654D-9E12-8AA975F1AAC9}"/>
          </ac:spMkLst>
        </pc:spChg>
      </pc:sldChg>
      <pc:sldChg chg="modSp mod">
        <pc:chgData name="Aida Kaušylienė" userId="62650ad0-7147-41a7-b96b-6e152a733af9" providerId="ADAL" clId="{10BB1DFA-BCE6-40B5-8B5A-999B17874850}" dt="2025-07-15T12:07:23.297" v="3" actId="20577"/>
        <pc:sldMkLst>
          <pc:docMk/>
          <pc:sldMk cId="948800860" sldId="286"/>
        </pc:sldMkLst>
        <pc:spChg chg="mod">
          <ac:chgData name="Aida Kaušylienė" userId="62650ad0-7147-41a7-b96b-6e152a733af9" providerId="ADAL" clId="{10BB1DFA-BCE6-40B5-8B5A-999B17874850}" dt="2025-07-15T12:07:23.297" v="3" actId="20577"/>
          <ac:spMkLst>
            <pc:docMk/>
            <pc:sldMk cId="948800860" sldId="286"/>
            <ac:spMk id="3" creationId="{00000000-0000-0000-0000-000000000000}"/>
          </ac:spMkLst>
        </pc:spChg>
      </pc:sldChg>
      <pc:sldChg chg="modSp mod">
        <pc:chgData name="Aida Kaušylienė" userId="62650ad0-7147-41a7-b96b-6e152a733af9" providerId="ADAL" clId="{10BB1DFA-BCE6-40B5-8B5A-999B17874850}" dt="2025-07-15T13:16:35.634" v="717" actId="20577"/>
        <pc:sldMkLst>
          <pc:docMk/>
          <pc:sldMk cId="3750965238" sldId="287"/>
        </pc:sldMkLst>
        <pc:spChg chg="mod">
          <ac:chgData name="Aida Kaušylienė" userId="62650ad0-7147-41a7-b96b-6e152a733af9" providerId="ADAL" clId="{10BB1DFA-BCE6-40B5-8B5A-999B17874850}" dt="2025-07-15T13:04:55.509" v="290" actId="20577"/>
          <ac:spMkLst>
            <pc:docMk/>
            <pc:sldMk cId="3750965238" sldId="287"/>
            <ac:spMk id="2" creationId="{BFD4B218-C912-8863-46C0-7BCACC797158}"/>
          </ac:spMkLst>
        </pc:spChg>
        <pc:spChg chg="mod">
          <ac:chgData name="Aida Kaušylienė" userId="62650ad0-7147-41a7-b96b-6e152a733af9" providerId="ADAL" clId="{10BB1DFA-BCE6-40B5-8B5A-999B17874850}" dt="2025-07-15T13:16:35.634" v="717" actId="20577"/>
          <ac:spMkLst>
            <pc:docMk/>
            <pc:sldMk cId="3750965238" sldId="287"/>
            <ac:spMk id="3" creationId="{7C216427-BC55-B3E9-DBAC-018E98B8EE7F}"/>
          </ac:spMkLst>
        </pc:spChg>
      </pc:sldChg>
      <pc:sldChg chg="addSp delSp modSp new del mod setBg">
        <pc:chgData name="Aida Kaušylienė" userId="62650ad0-7147-41a7-b96b-6e152a733af9" providerId="ADAL" clId="{10BB1DFA-BCE6-40B5-8B5A-999B17874850}" dt="2025-07-15T12:10:16.938" v="9" actId="680"/>
        <pc:sldMkLst>
          <pc:docMk/>
          <pc:sldMk cId="4186816052" sldId="287"/>
        </pc:sldMkLst>
        <pc:spChg chg="mod">
          <ac:chgData name="Aida Kaušylienė" userId="62650ad0-7147-41a7-b96b-6e152a733af9" providerId="ADAL" clId="{10BB1DFA-BCE6-40B5-8B5A-999B17874850}" dt="2025-07-15T12:10:16.244" v="8" actId="26606"/>
          <ac:spMkLst>
            <pc:docMk/>
            <pc:sldMk cId="4186816052" sldId="287"/>
            <ac:spMk id="2" creationId="{28D9266C-6893-A4CF-981F-3AD01BC74DDA}"/>
          </ac:spMkLst>
        </pc:spChg>
        <pc:spChg chg="add del mod">
          <ac:chgData name="Aida Kaušylienė" userId="62650ad0-7147-41a7-b96b-6e152a733af9" providerId="ADAL" clId="{10BB1DFA-BCE6-40B5-8B5A-999B17874850}" dt="2025-07-15T12:10:16.244" v="8" actId="26606"/>
          <ac:spMkLst>
            <pc:docMk/>
            <pc:sldMk cId="4186816052" sldId="287"/>
            <ac:spMk id="3" creationId="{6054E2E2-7EDA-8CDC-8643-328CDF44FD31}"/>
          </ac:spMkLst>
        </pc:spChg>
        <pc:spChg chg="add del">
          <ac:chgData name="Aida Kaušylienė" userId="62650ad0-7147-41a7-b96b-6e152a733af9" providerId="ADAL" clId="{10BB1DFA-BCE6-40B5-8B5A-999B17874850}" dt="2025-07-15T12:10:16.244" v="8" actId="26606"/>
          <ac:spMkLst>
            <pc:docMk/>
            <pc:sldMk cId="4186816052" sldId="287"/>
            <ac:spMk id="8" creationId="{20E7A827-4DD7-8A5A-4519-32BDA5CDBA31}"/>
          </ac:spMkLst>
        </pc:spChg>
        <pc:spChg chg="add del">
          <ac:chgData name="Aida Kaušylienė" userId="62650ad0-7147-41a7-b96b-6e152a733af9" providerId="ADAL" clId="{10BB1DFA-BCE6-40B5-8B5A-999B17874850}" dt="2025-07-15T12:10:16.244" v="8" actId="26606"/>
          <ac:spMkLst>
            <pc:docMk/>
            <pc:sldMk cId="4186816052" sldId="287"/>
            <ac:spMk id="10" creationId="{1A75348D-3376-10BB-E89D-A72720D88A92}"/>
          </ac:spMkLst>
        </pc:spChg>
        <pc:picChg chg="add mod">
          <ac:chgData name="Aida Kaušylienė" userId="62650ad0-7147-41a7-b96b-6e152a733af9" providerId="ADAL" clId="{10BB1DFA-BCE6-40B5-8B5A-999B17874850}" dt="2025-07-15T12:10:13.868" v="7"/>
          <ac:picMkLst>
            <pc:docMk/>
            <pc:sldMk cId="4186816052" sldId="287"/>
            <ac:picMk id="4" creationId="{DF3B45C2-FAF1-9352-47DB-A70A4F0EC7D4}"/>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Stulpelis1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B85-424E-A2AA-025C442FA1B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B85-424E-A2AA-025C442FA1B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B85-424E-A2AA-025C442FA1B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B85-424E-A2AA-025C442FA1B4}"/>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2"/>
                <c:pt idx="0">
                  <c:v>Vyrai</c:v>
                </c:pt>
                <c:pt idx="1">
                  <c:v>Moterys</c:v>
                </c:pt>
              </c:strCache>
            </c:strRef>
          </c:cat>
          <c:val>
            <c:numRef>
              <c:f>Lapas1!$B$2:$B$5</c:f>
              <c:numCache>
                <c:formatCode>0%</c:formatCode>
                <c:ptCount val="4"/>
                <c:pt idx="0">
                  <c:v>0.51</c:v>
                </c:pt>
                <c:pt idx="1">
                  <c:v>0.49</c:v>
                </c:pt>
              </c:numCache>
            </c:numRef>
          </c:val>
          <c:extLst>
            <c:ext xmlns:c16="http://schemas.microsoft.com/office/drawing/2014/chart" uri="{C3380CC4-5D6E-409C-BE32-E72D297353CC}">
              <c16:uniqueId val="{00000000-4F10-4885-8B50-A30851F50C9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dirty="0"/>
              <a:t>Asmenys</a:t>
            </a:r>
            <a:r>
              <a:rPr lang="lt-LT" baseline="0" dirty="0"/>
              <a:t> su negalia pagal amžiaus grupes</a:t>
            </a:r>
            <a:endParaRPr lang="en-GB" dirty="0"/>
          </a:p>
        </c:rich>
      </c:tx>
      <c:overlay val="0"/>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Lapas1!$B$1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Vaikai iki 18m.</c:v>
                </c:pt>
                <c:pt idx="1">
                  <c:v>Darbingo amžiaus</c:v>
                </c:pt>
                <c:pt idx="2">
                  <c:v>Pensijinio amžiaus</c:v>
                </c:pt>
                <c:pt idx="3">
                  <c:v>Bendras suaugusių asmenų skaičius </c:v>
                </c:pt>
              </c:strCache>
            </c:strRef>
          </c:cat>
          <c:val>
            <c:numRef>
              <c:f>Lapas1!$B$2:$B$5</c:f>
              <c:numCache>
                <c:formatCode>General</c:formatCode>
                <c:ptCount val="4"/>
                <c:pt idx="0">
                  <c:v>236</c:v>
                </c:pt>
                <c:pt idx="1">
                  <c:v>2061</c:v>
                </c:pt>
                <c:pt idx="2">
                  <c:v>961</c:v>
                </c:pt>
                <c:pt idx="3">
                  <c:v>3022</c:v>
                </c:pt>
              </c:numCache>
            </c:numRef>
          </c:val>
          <c:extLst>
            <c:ext xmlns:c16="http://schemas.microsoft.com/office/drawing/2014/chart" uri="{C3380CC4-5D6E-409C-BE32-E72D297353CC}">
              <c16:uniqueId val="{00000000-3274-4D20-9D7E-C7B17BB18925}"/>
            </c:ext>
          </c:extLst>
        </c:ser>
        <c:ser>
          <c:idx val="1"/>
          <c:order val="1"/>
          <c:tx>
            <c:strRef>
              <c:f>Lapas1!$C$1</c:f>
              <c:strCache>
                <c:ptCount val="1"/>
                <c:pt idx="0">
                  <c:v>2023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Vaikai iki 18m.</c:v>
                </c:pt>
                <c:pt idx="1">
                  <c:v>Darbingo amžiaus</c:v>
                </c:pt>
                <c:pt idx="2">
                  <c:v>Pensijinio amžiaus</c:v>
                </c:pt>
                <c:pt idx="3">
                  <c:v>Bendras suaugusių asmenų skaičius </c:v>
                </c:pt>
              </c:strCache>
            </c:strRef>
          </c:cat>
          <c:val>
            <c:numRef>
              <c:f>Lapas1!$C$2:$C$5</c:f>
              <c:numCache>
                <c:formatCode>General</c:formatCode>
                <c:ptCount val="4"/>
                <c:pt idx="0">
                  <c:v>244</c:v>
                </c:pt>
                <c:pt idx="1">
                  <c:v>2042</c:v>
                </c:pt>
                <c:pt idx="2">
                  <c:v>1002</c:v>
                </c:pt>
                <c:pt idx="3">
                  <c:v>3044</c:v>
                </c:pt>
              </c:numCache>
            </c:numRef>
          </c:val>
          <c:extLst>
            <c:ext xmlns:c16="http://schemas.microsoft.com/office/drawing/2014/chart" uri="{C3380CC4-5D6E-409C-BE32-E72D297353CC}">
              <c16:uniqueId val="{00000001-3274-4D20-9D7E-C7B17BB18925}"/>
            </c:ext>
          </c:extLst>
        </c:ser>
        <c:ser>
          <c:idx val="2"/>
          <c:order val="2"/>
          <c:tx>
            <c:strRef>
              <c:f>Lapas1!$D$1</c:f>
              <c:strCache>
                <c:ptCount val="1"/>
                <c:pt idx="0">
                  <c:v>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Vaikai iki 18m.</c:v>
                </c:pt>
                <c:pt idx="1">
                  <c:v>Darbingo amžiaus</c:v>
                </c:pt>
                <c:pt idx="2">
                  <c:v>Pensijinio amžiaus</c:v>
                </c:pt>
                <c:pt idx="3">
                  <c:v>Bendras suaugusių asmenų skaičius </c:v>
                </c:pt>
              </c:strCache>
            </c:strRef>
          </c:cat>
          <c:val>
            <c:numRef>
              <c:f>Lapas1!$D$2:$D$5</c:f>
              <c:numCache>
                <c:formatCode>General</c:formatCode>
                <c:ptCount val="4"/>
                <c:pt idx="0">
                  <c:v>251</c:v>
                </c:pt>
                <c:pt idx="1">
                  <c:v>2162</c:v>
                </c:pt>
                <c:pt idx="2">
                  <c:v>841</c:v>
                </c:pt>
                <c:pt idx="3">
                  <c:v>3003</c:v>
                </c:pt>
              </c:numCache>
            </c:numRef>
          </c:val>
          <c:extLst>
            <c:ext xmlns:c16="http://schemas.microsoft.com/office/drawing/2014/chart" uri="{C3380CC4-5D6E-409C-BE32-E72D297353CC}">
              <c16:uniqueId val="{00000002-3274-4D20-9D7E-C7B17BB18925}"/>
            </c:ext>
          </c:extLst>
        </c:ser>
        <c:dLbls>
          <c:dLblPos val="outEnd"/>
          <c:showLegendKey val="0"/>
          <c:showVal val="1"/>
          <c:showCatName val="0"/>
          <c:showSerName val="0"/>
          <c:showPercent val="0"/>
          <c:showBubbleSize val="0"/>
        </c:dLbls>
        <c:gapWidth val="219"/>
        <c:overlap val="-27"/>
        <c:axId val="134578944"/>
        <c:axId val="134581632"/>
      </c:barChart>
      <c:catAx>
        <c:axId val="134578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581632"/>
        <c:crosses val="autoZero"/>
        <c:auto val="1"/>
        <c:lblAlgn val="ctr"/>
        <c:lblOffset val="100"/>
        <c:noMultiLvlLbl val="0"/>
      </c:catAx>
      <c:valAx>
        <c:axId val="13458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578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Lapas1!$B$1</c:f>
              <c:strCache>
                <c:ptCount val="1"/>
                <c:pt idx="0">
                  <c:v>Atitinka</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Judėjimo negalia</c:v>
                </c:pt>
                <c:pt idx="1">
                  <c:v>Regos negalia</c:v>
                </c:pt>
                <c:pt idx="2">
                  <c:v>Klausos negalia</c:v>
                </c:pt>
                <c:pt idx="3">
                  <c:v>Pažintinių funkcijų sutrikimas</c:v>
                </c:pt>
              </c:strCache>
            </c:strRef>
          </c:cat>
          <c:val>
            <c:numRef>
              <c:f>Lapas1!$B$2:$B$5</c:f>
              <c:numCache>
                <c:formatCode>0.00%</c:formatCode>
                <c:ptCount val="4"/>
                <c:pt idx="0">
                  <c:v>1.6E-2</c:v>
                </c:pt>
                <c:pt idx="1">
                  <c:v>8.0000000000000002E-3</c:v>
                </c:pt>
                <c:pt idx="2">
                  <c:v>8.0000000000000002E-3</c:v>
                </c:pt>
                <c:pt idx="3">
                  <c:v>8.0000000000000002E-3</c:v>
                </c:pt>
              </c:numCache>
            </c:numRef>
          </c:val>
          <c:smooth val="0"/>
          <c:extLst>
            <c:ext xmlns:c16="http://schemas.microsoft.com/office/drawing/2014/chart" uri="{C3380CC4-5D6E-409C-BE32-E72D297353CC}">
              <c16:uniqueId val="{00000000-805C-4B35-97C2-9067DD12AD3F}"/>
            </c:ext>
          </c:extLst>
        </c:ser>
        <c:ser>
          <c:idx val="1"/>
          <c:order val="1"/>
          <c:tx>
            <c:strRef>
              <c:f>Lapas1!$C$1</c:f>
              <c:strCache>
                <c:ptCount val="1"/>
                <c:pt idx="0">
                  <c:v>Dalinai atitinka</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Judėjimo negalia</c:v>
                </c:pt>
                <c:pt idx="1">
                  <c:v>Regos negalia</c:v>
                </c:pt>
                <c:pt idx="2">
                  <c:v>Klausos negalia</c:v>
                </c:pt>
                <c:pt idx="3">
                  <c:v>Pažintinių funkcijų sutrikimas</c:v>
                </c:pt>
              </c:strCache>
            </c:strRef>
          </c:cat>
          <c:val>
            <c:numRef>
              <c:f>Lapas1!$C$2:$C$5</c:f>
              <c:numCache>
                <c:formatCode>0.00%</c:formatCode>
                <c:ptCount val="4"/>
                <c:pt idx="0" formatCode="General">
                  <c:v>0</c:v>
                </c:pt>
                <c:pt idx="1">
                  <c:v>0.39500000000000002</c:v>
                </c:pt>
                <c:pt idx="2">
                  <c:v>0.39500000000000002</c:v>
                </c:pt>
                <c:pt idx="3">
                  <c:v>0.37</c:v>
                </c:pt>
              </c:numCache>
            </c:numRef>
          </c:val>
          <c:smooth val="0"/>
          <c:extLst>
            <c:ext xmlns:c16="http://schemas.microsoft.com/office/drawing/2014/chart" uri="{C3380CC4-5D6E-409C-BE32-E72D297353CC}">
              <c16:uniqueId val="{00000001-805C-4B35-97C2-9067DD12AD3F}"/>
            </c:ext>
          </c:extLst>
        </c:ser>
        <c:ser>
          <c:idx val="2"/>
          <c:order val="2"/>
          <c:tx>
            <c:strRef>
              <c:f>Lapas1!$D$1</c:f>
              <c:strCache>
                <c:ptCount val="1"/>
                <c:pt idx="0">
                  <c:v>Neatitinka</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Judėjimo negalia</c:v>
                </c:pt>
                <c:pt idx="1">
                  <c:v>Regos negalia</c:v>
                </c:pt>
                <c:pt idx="2">
                  <c:v>Klausos negalia</c:v>
                </c:pt>
                <c:pt idx="3">
                  <c:v>Pažintinių funkcijų sutrikimas</c:v>
                </c:pt>
              </c:strCache>
            </c:strRef>
          </c:cat>
          <c:val>
            <c:numRef>
              <c:f>Lapas1!$D$2:$D$5</c:f>
              <c:numCache>
                <c:formatCode>0.00%</c:formatCode>
                <c:ptCount val="4"/>
                <c:pt idx="0" formatCode="General">
                  <c:v>0</c:v>
                </c:pt>
                <c:pt idx="1">
                  <c:v>0.59699999999999998</c:v>
                </c:pt>
                <c:pt idx="2">
                  <c:v>0.59699999999999998</c:v>
                </c:pt>
                <c:pt idx="3">
                  <c:v>6.2E-2</c:v>
                </c:pt>
              </c:numCache>
            </c:numRef>
          </c:val>
          <c:smooth val="0"/>
          <c:extLst>
            <c:ext xmlns:c16="http://schemas.microsoft.com/office/drawing/2014/chart" uri="{C3380CC4-5D6E-409C-BE32-E72D297353CC}">
              <c16:uniqueId val="{00000002-805C-4B35-97C2-9067DD12AD3F}"/>
            </c:ext>
          </c:extLst>
        </c:ser>
        <c:dLbls>
          <c:dLblPos val="t"/>
          <c:showLegendKey val="0"/>
          <c:showVal val="1"/>
          <c:showCatName val="0"/>
          <c:showSerName val="0"/>
          <c:showPercent val="0"/>
          <c:showBubbleSize val="0"/>
        </c:dLbls>
        <c:smooth val="0"/>
        <c:axId val="134654976"/>
        <c:axId val="134682880"/>
      </c:lineChart>
      <c:catAx>
        <c:axId val="13465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682880"/>
        <c:crosses val="autoZero"/>
        <c:auto val="1"/>
        <c:lblAlgn val="ctr"/>
        <c:lblOffset val="100"/>
        <c:noMultiLvlLbl val="0"/>
      </c:catAx>
      <c:valAx>
        <c:axId val="134682880"/>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4654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Stulpelis1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C14-4E7E-8E27-8487B5BAC20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C14-4E7E-8E27-8487B5BAC20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C14-4E7E-8E27-8487B5BAC20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C14-4E7E-8E27-8487B5BAC200}"/>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3"/>
                <c:pt idx="0">
                  <c:v>Atitinka</c:v>
                </c:pt>
                <c:pt idx="1">
                  <c:v>Dalinai atitinka</c:v>
                </c:pt>
                <c:pt idx="2">
                  <c:v>Neatitinka</c:v>
                </c:pt>
              </c:strCache>
            </c:strRef>
          </c:cat>
          <c:val>
            <c:numRef>
              <c:f>Lapas1!$B$2:$B$5</c:f>
              <c:numCache>
                <c:formatCode>0.00%</c:formatCode>
                <c:ptCount val="4"/>
                <c:pt idx="0">
                  <c:v>8.0000000000000002E-3</c:v>
                </c:pt>
                <c:pt idx="1">
                  <c:v>0.39500000000000002</c:v>
                </c:pt>
                <c:pt idx="2">
                  <c:v>0.59699999999999998</c:v>
                </c:pt>
              </c:numCache>
            </c:numRef>
          </c:val>
          <c:extLst>
            <c:ext xmlns:c16="http://schemas.microsoft.com/office/drawing/2014/chart" uri="{C3380CC4-5D6E-409C-BE32-E72D297353CC}">
              <c16:uniqueId val="{00000000-CB21-479A-ACED-A578A3D054E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t-LT" baseline="0" dirty="0"/>
              <a:t>.</a:t>
            </a:r>
            <a:endParaRPr lang="en-GB" dirty="0"/>
          </a:p>
        </c:rich>
      </c:tx>
      <c:layout>
        <c:manualLayout>
          <c:xMode val="edge"/>
          <c:yMode val="edge"/>
          <c:x val="0.10323048875072945"/>
          <c:y val="1.659177505211058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6528660946657745E-2"/>
          <c:y val="0.11639130199055575"/>
          <c:w val="0.93797439446698072"/>
          <c:h val="0.72477837895744868"/>
        </c:manualLayout>
      </c:layout>
      <c:barChart>
        <c:barDir val="col"/>
        <c:grouping val="clustered"/>
        <c:varyColors val="0"/>
        <c:ser>
          <c:idx val="0"/>
          <c:order val="0"/>
          <c:tx>
            <c:strRef>
              <c:f>Lapas1!$B$1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Lengvas neįgalumas</c:v>
                </c:pt>
                <c:pt idx="1">
                  <c:v>Vidutinis neįgalumas</c:v>
                </c:pt>
                <c:pt idx="2">
                  <c:v>Sunkus neįgalumas</c:v>
                </c:pt>
                <c:pt idx="3">
                  <c:v>Bendras skaičius</c:v>
                </c:pt>
              </c:strCache>
            </c:strRef>
          </c:cat>
          <c:val>
            <c:numRef>
              <c:f>Lapas1!$B$2:$B$5</c:f>
              <c:numCache>
                <c:formatCode>General</c:formatCode>
                <c:ptCount val="4"/>
                <c:pt idx="0">
                  <c:v>73</c:v>
                </c:pt>
                <c:pt idx="1">
                  <c:v>116</c:v>
                </c:pt>
                <c:pt idx="2">
                  <c:v>47</c:v>
                </c:pt>
                <c:pt idx="3">
                  <c:v>236</c:v>
                </c:pt>
              </c:numCache>
            </c:numRef>
          </c:val>
          <c:extLst>
            <c:ext xmlns:c16="http://schemas.microsoft.com/office/drawing/2014/chart" uri="{C3380CC4-5D6E-409C-BE32-E72D297353CC}">
              <c16:uniqueId val="{00000000-C65D-4BF8-98EC-BE381AC2927F}"/>
            </c:ext>
          </c:extLst>
        </c:ser>
        <c:ser>
          <c:idx val="1"/>
          <c:order val="1"/>
          <c:tx>
            <c:strRef>
              <c:f>Lapas1!$C$1</c:f>
              <c:strCache>
                <c:ptCount val="1"/>
                <c:pt idx="0">
                  <c:v>2023</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Lengvas neįgalumas</c:v>
                </c:pt>
                <c:pt idx="1">
                  <c:v>Vidutinis neįgalumas</c:v>
                </c:pt>
                <c:pt idx="2">
                  <c:v>Sunkus neįgalumas</c:v>
                </c:pt>
                <c:pt idx="3">
                  <c:v>Bendras skaičius</c:v>
                </c:pt>
              </c:strCache>
            </c:strRef>
          </c:cat>
          <c:val>
            <c:numRef>
              <c:f>Lapas1!$C$2:$C$5</c:f>
              <c:numCache>
                <c:formatCode>General</c:formatCode>
                <c:ptCount val="4"/>
                <c:pt idx="0">
                  <c:v>74</c:v>
                </c:pt>
                <c:pt idx="1">
                  <c:v>119</c:v>
                </c:pt>
                <c:pt idx="2">
                  <c:v>51</c:v>
                </c:pt>
                <c:pt idx="3">
                  <c:v>244</c:v>
                </c:pt>
              </c:numCache>
            </c:numRef>
          </c:val>
          <c:extLst>
            <c:ext xmlns:c16="http://schemas.microsoft.com/office/drawing/2014/chart" uri="{C3380CC4-5D6E-409C-BE32-E72D297353CC}">
              <c16:uniqueId val="{00000001-C65D-4BF8-98EC-BE381AC2927F}"/>
            </c:ext>
          </c:extLst>
        </c:ser>
        <c:ser>
          <c:idx val="2"/>
          <c:order val="2"/>
          <c:tx>
            <c:strRef>
              <c:f>Lapas1!$D$1</c:f>
              <c:strCache>
                <c:ptCount val="1"/>
                <c:pt idx="0">
                  <c:v>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Lengvas neįgalumas</c:v>
                </c:pt>
                <c:pt idx="1">
                  <c:v>Vidutinis neįgalumas</c:v>
                </c:pt>
                <c:pt idx="2">
                  <c:v>Sunkus neįgalumas</c:v>
                </c:pt>
                <c:pt idx="3">
                  <c:v>Bendras skaičius</c:v>
                </c:pt>
              </c:strCache>
            </c:strRef>
          </c:cat>
          <c:val>
            <c:numRef>
              <c:f>Lapas1!$D$2:$D$5</c:f>
              <c:numCache>
                <c:formatCode>General</c:formatCode>
                <c:ptCount val="4"/>
                <c:pt idx="0">
                  <c:v>76</c:v>
                </c:pt>
                <c:pt idx="1">
                  <c:v>124</c:v>
                </c:pt>
                <c:pt idx="2">
                  <c:v>51</c:v>
                </c:pt>
                <c:pt idx="3">
                  <c:v>251</c:v>
                </c:pt>
              </c:numCache>
            </c:numRef>
          </c:val>
          <c:extLst>
            <c:ext xmlns:c16="http://schemas.microsoft.com/office/drawing/2014/chart" uri="{C3380CC4-5D6E-409C-BE32-E72D297353CC}">
              <c16:uniqueId val="{00000002-C65D-4BF8-98EC-BE381AC2927F}"/>
            </c:ext>
          </c:extLst>
        </c:ser>
        <c:dLbls>
          <c:dLblPos val="outEnd"/>
          <c:showLegendKey val="0"/>
          <c:showVal val="1"/>
          <c:showCatName val="0"/>
          <c:showSerName val="0"/>
          <c:showPercent val="0"/>
          <c:showBubbleSize val="0"/>
        </c:dLbls>
        <c:gapWidth val="219"/>
        <c:overlap val="-27"/>
        <c:axId val="155230208"/>
        <c:axId val="155231744"/>
      </c:barChart>
      <c:catAx>
        <c:axId val="155230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231744"/>
        <c:crosses val="autoZero"/>
        <c:auto val="1"/>
        <c:lblAlgn val="ctr"/>
        <c:lblOffset val="100"/>
        <c:noMultiLvlLbl val="0"/>
      </c:catAx>
      <c:valAx>
        <c:axId val="1552317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5230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Stulpelis1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83-4CC4-B18C-9B7D06EE702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83-4CC4-B18C-9B7D06EE702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83-4CC4-B18C-9B7D06EE702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83-4CC4-B18C-9B7D06EE7021}"/>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Lapas1!$A$2:$A$5</c:f>
              <c:strCache>
                <c:ptCount val="2"/>
                <c:pt idx="0">
                  <c:v>Berniukai</c:v>
                </c:pt>
                <c:pt idx="1">
                  <c:v>Mergaitės</c:v>
                </c:pt>
              </c:strCache>
            </c:strRef>
          </c:cat>
          <c:val>
            <c:numRef>
              <c:f>Lapas1!$B$2:$B$5</c:f>
              <c:numCache>
                <c:formatCode>0%</c:formatCode>
                <c:ptCount val="4"/>
                <c:pt idx="0">
                  <c:v>0.63</c:v>
                </c:pt>
                <c:pt idx="1">
                  <c:v>0.37</c:v>
                </c:pt>
              </c:numCache>
            </c:numRef>
          </c:val>
          <c:extLst>
            <c:ext xmlns:c16="http://schemas.microsoft.com/office/drawing/2014/chart" uri="{C3380CC4-5D6E-409C-BE32-E72D297353CC}">
              <c16:uniqueId val="{00000000-ED93-4FCE-80E5-E7348481AB3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os vietos rezervavimo ženklas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2901EA-259C-4CF6-A7C4-0EF9EDABD4A2}" type="datetimeFigureOut">
              <a:rPr lang="en-GB" smtClean="0"/>
              <a:t>15/07/2025</a:t>
            </a:fld>
            <a:endParaRPr lang="en-GB"/>
          </a:p>
        </p:txBody>
      </p:sp>
      <p:sp>
        <p:nvSpPr>
          <p:cNvPr id="4" name="Skaidrės vaizdo vietos rezervavimo ženkla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Pastabų vietos rezervavimo ženkl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GB"/>
          </a:p>
        </p:txBody>
      </p:sp>
      <p:sp>
        <p:nvSpPr>
          <p:cNvPr id="6" name="Poraštės vietos rezervavimo ženklas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kaidrės numerio vietos rezervavimo ženklas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18F3556-61F0-46DE-881E-B0F70C4B1D90}" type="slidenum">
              <a:rPr lang="en-GB" smtClean="0"/>
              <a:t>‹#›</a:t>
            </a:fld>
            <a:endParaRPr lang="en-GB"/>
          </a:p>
        </p:txBody>
      </p:sp>
    </p:spTree>
    <p:extLst>
      <p:ext uri="{BB962C8B-B14F-4D97-AF65-F5344CB8AC3E}">
        <p14:creationId xmlns:p14="http://schemas.microsoft.com/office/powerpoint/2010/main" val="2303032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GB" dirty="0"/>
          </a:p>
        </p:txBody>
      </p:sp>
      <p:sp>
        <p:nvSpPr>
          <p:cNvPr id="4" name="Skaidrės numerio vietos rezervavimo ženklas 3"/>
          <p:cNvSpPr>
            <a:spLocks noGrp="1"/>
          </p:cNvSpPr>
          <p:nvPr>
            <p:ph type="sldNum" sz="quarter" idx="5"/>
          </p:nvPr>
        </p:nvSpPr>
        <p:spPr/>
        <p:txBody>
          <a:bodyPr/>
          <a:lstStyle/>
          <a:p>
            <a:fld id="{018F3556-61F0-46DE-881E-B0F70C4B1D90}" type="slidenum">
              <a:rPr lang="en-GB" smtClean="0"/>
              <a:t>6</a:t>
            </a:fld>
            <a:endParaRPr lang="en-GB"/>
          </a:p>
        </p:txBody>
      </p:sp>
    </p:spTree>
    <p:extLst>
      <p:ext uri="{BB962C8B-B14F-4D97-AF65-F5344CB8AC3E}">
        <p14:creationId xmlns:p14="http://schemas.microsoft.com/office/powerpoint/2010/main" val="2084507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GB" dirty="0"/>
          </a:p>
        </p:txBody>
      </p:sp>
      <p:sp>
        <p:nvSpPr>
          <p:cNvPr id="4" name="Skaidrės numerio vietos rezervavimo ženklas 3"/>
          <p:cNvSpPr>
            <a:spLocks noGrp="1"/>
          </p:cNvSpPr>
          <p:nvPr>
            <p:ph type="sldNum" sz="quarter" idx="5"/>
          </p:nvPr>
        </p:nvSpPr>
        <p:spPr/>
        <p:txBody>
          <a:bodyPr/>
          <a:lstStyle/>
          <a:p>
            <a:fld id="{018F3556-61F0-46DE-881E-B0F70C4B1D90}" type="slidenum">
              <a:rPr lang="en-GB" smtClean="0"/>
              <a:t>10</a:t>
            </a:fld>
            <a:endParaRPr lang="en-GB"/>
          </a:p>
        </p:txBody>
      </p:sp>
    </p:spTree>
    <p:extLst>
      <p:ext uri="{BB962C8B-B14F-4D97-AF65-F5344CB8AC3E}">
        <p14:creationId xmlns:p14="http://schemas.microsoft.com/office/powerpoint/2010/main" val="620679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GB" dirty="0"/>
          </a:p>
        </p:txBody>
      </p:sp>
      <p:sp>
        <p:nvSpPr>
          <p:cNvPr id="4" name="Skaidrės numerio vietos rezervavimo ženklas 3"/>
          <p:cNvSpPr>
            <a:spLocks noGrp="1"/>
          </p:cNvSpPr>
          <p:nvPr>
            <p:ph type="sldNum" sz="quarter" idx="5"/>
          </p:nvPr>
        </p:nvSpPr>
        <p:spPr/>
        <p:txBody>
          <a:bodyPr/>
          <a:lstStyle/>
          <a:p>
            <a:fld id="{018F3556-61F0-46DE-881E-B0F70C4B1D90}" type="slidenum">
              <a:rPr lang="en-GB" smtClean="0"/>
              <a:t>11</a:t>
            </a:fld>
            <a:endParaRPr lang="en-GB"/>
          </a:p>
        </p:txBody>
      </p:sp>
    </p:spTree>
    <p:extLst>
      <p:ext uri="{BB962C8B-B14F-4D97-AF65-F5344CB8AC3E}">
        <p14:creationId xmlns:p14="http://schemas.microsoft.com/office/powerpoint/2010/main" val="329873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7/15/2025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4089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7/15/2025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09356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7/15/2025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44157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7/15/2025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9786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7/15/2025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54174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7/15/2025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60271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7/15/2025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38211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7/15/2025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88204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7/15/2025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3622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7/15/2025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8527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7/15/2025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29448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7/15/2025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3564879344"/>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2" r:id="rId6"/>
    <p:sldLayoutId id="2147483698" r:id="rId7"/>
    <p:sldLayoutId id="2147483699" r:id="rId8"/>
    <p:sldLayoutId id="2147483700" r:id="rId9"/>
    <p:sldLayoutId id="2147483701" r:id="rId10"/>
    <p:sldLayoutId id="2147483703"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stasis.l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E5473D2-DD46-DFAF-84EC-264D6CE58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lt-LT" dirty="0">
                <a:latin typeface="Calibri"/>
                <a:ea typeface="Calibri"/>
                <a:cs typeface="Calibri"/>
                <a:sym typeface="Calibri"/>
              </a:rPr>
              <a:t>UTENOS</a:t>
            </a:r>
            <a:endParaRPr lang="lt-LT" dirty="0"/>
          </a:p>
          <a:p>
            <a:pPr lvl="0"/>
            <a:r>
              <a:rPr lang="lt-LT" dirty="0">
                <a:latin typeface="Calibri"/>
                <a:ea typeface="Calibri"/>
                <a:cs typeface="Calibri"/>
                <a:sym typeface="Calibri"/>
              </a:rPr>
              <a:t>RAJONO</a:t>
            </a:r>
            <a:endParaRPr lang="lt-LT" dirty="0"/>
          </a:p>
          <a:p>
            <a:pPr lvl="0"/>
            <a:r>
              <a:rPr lang="lt-LT" dirty="0">
                <a:latin typeface="Calibri"/>
                <a:ea typeface="Calibri"/>
                <a:cs typeface="Calibri"/>
                <a:sym typeface="Calibri"/>
              </a:rPr>
              <a:t>SAVIVALDYBĖ</a:t>
            </a:r>
          </a:p>
        </p:txBody>
      </p:sp>
      <p:sp>
        <p:nvSpPr>
          <p:cNvPr id="2" name="Pavadinimas 1">
            <a:extLst>
              <a:ext uri="{FF2B5EF4-FFF2-40B4-BE49-F238E27FC236}">
                <a16:creationId xmlns:a16="http://schemas.microsoft.com/office/drawing/2014/main" id="{42192188-FDBA-B3F8-CB53-FEEE369B7641}"/>
              </a:ext>
            </a:extLst>
          </p:cNvPr>
          <p:cNvSpPr>
            <a:spLocks noGrp="1"/>
          </p:cNvSpPr>
          <p:nvPr>
            <p:ph type="ctrTitle"/>
          </p:nvPr>
        </p:nvSpPr>
        <p:spPr>
          <a:xfrm>
            <a:off x="7843394" y="1585762"/>
            <a:ext cx="3788767" cy="2811737"/>
          </a:xfrm>
        </p:spPr>
        <p:txBody>
          <a:bodyPr>
            <a:normAutofit/>
          </a:bodyPr>
          <a:lstStyle/>
          <a:p>
            <a:pPr algn="l"/>
            <a:r>
              <a:rPr lang="lt-LT" sz="2400" dirty="0">
                <a:latin typeface="Arial" panose="020B0604020202020204" pitchFamily="34" charset="0"/>
                <a:cs typeface="Arial" panose="020B0604020202020204" pitchFamily="34" charset="0"/>
              </a:rPr>
              <a:t>BENDROJI STATISTINĖ INFORMACIJA  APIE  ASMENIS SU NEGALIA UTENOS RAJONO </a:t>
            </a:r>
            <a:r>
              <a:rPr lang="lt-LT" sz="2400">
                <a:latin typeface="Arial" panose="020B0604020202020204" pitchFamily="34" charset="0"/>
                <a:cs typeface="Arial" panose="020B0604020202020204" pitchFamily="34" charset="0"/>
              </a:rPr>
              <a:t>SAVIVALDYBĖJE 2022-2024 m.</a:t>
            </a:r>
            <a:endParaRPr lang="en-GB" sz="2400" dirty="0">
              <a:latin typeface="Arial" panose="020B0604020202020204" pitchFamily="34" charset="0"/>
              <a:cs typeface="Arial" panose="020B0604020202020204" pitchFamily="34" charset="0"/>
            </a:endParaRPr>
          </a:p>
        </p:txBody>
      </p:sp>
      <p:sp>
        <p:nvSpPr>
          <p:cNvPr id="3" name="Antrinis pavadinimas 2">
            <a:extLst>
              <a:ext uri="{FF2B5EF4-FFF2-40B4-BE49-F238E27FC236}">
                <a16:creationId xmlns:a16="http://schemas.microsoft.com/office/drawing/2014/main" id="{F47B9FDE-A438-175D-FE42-15318480E560}"/>
              </a:ext>
            </a:extLst>
          </p:cNvPr>
          <p:cNvSpPr>
            <a:spLocks noGrp="1"/>
          </p:cNvSpPr>
          <p:nvPr>
            <p:ph type="subTitle" idx="1"/>
          </p:nvPr>
        </p:nvSpPr>
        <p:spPr>
          <a:xfrm>
            <a:off x="7843395" y="4524046"/>
            <a:ext cx="3614857" cy="1835565"/>
          </a:xfrm>
        </p:spPr>
        <p:txBody>
          <a:bodyPr>
            <a:normAutofit fontScale="47500" lnSpcReduction="20000"/>
          </a:bodyPr>
          <a:lstStyle/>
          <a:p>
            <a:pPr algn="l"/>
            <a:r>
              <a:rPr lang="lt-LT" sz="3000" b="1" dirty="0">
                <a:latin typeface="Arial" panose="020B0604020202020204" pitchFamily="34" charset="0"/>
                <a:cs typeface="Arial" panose="020B0604020202020204" pitchFamily="34" charset="0"/>
              </a:rPr>
              <a:t>Pranešimą parengė: </a:t>
            </a:r>
          </a:p>
          <a:p>
            <a:pPr algn="l"/>
            <a:r>
              <a:rPr lang="lt-LT" sz="3000" b="1" dirty="0">
                <a:latin typeface="Arial" panose="020B0604020202020204" pitchFamily="34" charset="0"/>
                <a:cs typeface="Arial" panose="020B0604020202020204" pitchFamily="34" charset="0"/>
              </a:rPr>
              <a:t>Utenos rajono savivaldybės </a:t>
            </a:r>
          </a:p>
          <a:p>
            <a:pPr algn="l"/>
            <a:r>
              <a:rPr lang="lt-LT" sz="3000" b="1" dirty="0">
                <a:latin typeface="Arial" panose="020B0604020202020204" pitchFamily="34" charset="0"/>
                <a:cs typeface="Arial" panose="020B0604020202020204" pitchFamily="34" charset="0"/>
              </a:rPr>
              <a:t>Socialinių reikalų ir sveikatos apsaugos skyriaus vyr. specialistė (asmenų su negalia reikalų koordinatorė)</a:t>
            </a:r>
          </a:p>
          <a:p>
            <a:pPr algn="l"/>
            <a:r>
              <a:rPr lang="lt-LT" sz="3000" b="1" dirty="0">
                <a:latin typeface="Arial" panose="020B0604020202020204" pitchFamily="34" charset="0"/>
                <a:cs typeface="Arial" panose="020B0604020202020204" pitchFamily="34" charset="0"/>
              </a:rPr>
              <a:t>Aida Kaušylienė</a:t>
            </a:r>
          </a:p>
          <a:p>
            <a:pPr algn="l"/>
            <a:endParaRPr lang="lt-LT" dirty="0">
              <a:latin typeface="Arial" panose="020B0604020202020204" pitchFamily="34" charset="0"/>
              <a:cs typeface="Arial" panose="020B0604020202020204" pitchFamily="34" charset="0"/>
            </a:endParaRPr>
          </a:p>
          <a:p>
            <a:pPr algn="l"/>
            <a:endParaRPr lang="en-GB" dirty="0">
              <a:latin typeface="Arial" panose="020B0604020202020204" pitchFamily="34" charset="0"/>
              <a:cs typeface="Arial" panose="020B0604020202020204" pitchFamily="34" charset="0"/>
            </a:endParaRPr>
          </a:p>
        </p:txBody>
      </p:sp>
      <p:pic>
        <p:nvPicPr>
          <p:cNvPr id="4" name="Picture 3" descr="Low Angle View Of Clouds In Sky">
            <a:extLst>
              <a:ext uri="{FF2B5EF4-FFF2-40B4-BE49-F238E27FC236}">
                <a16:creationId xmlns:a16="http://schemas.microsoft.com/office/drawing/2014/main" id="{F3FD255D-C661-594C-FA13-887667FF2E89}"/>
              </a:ext>
            </a:extLst>
          </p:cNvPr>
          <p:cNvPicPr>
            <a:picLocks noChangeAspect="1"/>
          </p:cNvPicPr>
          <p:nvPr/>
        </p:nvPicPr>
        <p:blipFill>
          <a:blip r:embed="rId2"/>
          <a:srcRect l="13426" r="14861" b="-1"/>
          <a:stretch/>
        </p:blipFill>
        <p:spPr>
          <a:xfrm>
            <a:off x="2" y="10"/>
            <a:ext cx="7367752" cy="6857990"/>
          </a:xfrm>
          <a:prstGeom prst="rect">
            <a:avLst/>
          </a:prstGeom>
        </p:spPr>
      </p:pic>
      <p:pic>
        <p:nvPicPr>
          <p:cNvPr id="1026" name="Picture 2" descr="C:\Users\R.Kamarauskiene\OneDrive - Utenos rajono savivaldybės administracija\Desktop\Kontaktai, logotipas Ut. r. sav\thumbnail_Outlook-3tzgsycq.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2404" y="356982"/>
            <a:ext cx="1495425" cy="69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644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3D0C79B-73CF-4E6F-8DF4-94FC32DB35B5}"/>
              </a:ext>
            </a:extLst>
          </p:cNvPr>
          <p:cNvSpPr>
            <a:spLocks noGrp="1"/>
          </p:cNvSpPr>
          <p:nvPr>
            <p:ph type="title"/>
          </p:nvPr>
        </p:nvSpPr>
        <p:spPr/>
        <p:txBody>
          <a:bodyPr>
            <a:normAutofit fontScale="90000"/>
          </a:bodyPr>
          <a:lstStyle/>
          <a:p>
            <a:r>
              <a:rPr lang="lt-LT" sz="3100" dirty="0">
                <a:latin typeface="Arial" panose="020B0604020202020204" pitchFamily="34" charset="0"/>
                <a:cs typeface="Arial" panose="020B0604020202020204" pitchFamily="34" charset="0"/>
              </a:rPr>
              <a:t>Aplinkos prieinamumas Utenos rajono savivaldybėje pagal pateiktą informaciją sistemoje STASIS     2025-06-01 </a:t>
            </a:r>
            <a:r>
              <a:rPr lang="lt-LT" dirty="0">
                <a:latin typeface="Arial" panose="020B0604020202020204" pitchFamily="34" charset="0"/>
                <a:cs typeface="Arial" panose="020B0604020202020204" pitchFamily="34" charset="0"/>
              </a:rPr>
              <a:t>d.</a:t>
            </a:r>
            <a:endParaRPr lang="en-GB" dirty="0">
              <a:latin typeface="Arial" panose="020B0604020202020204" pitchFamily="34" charset="0"/>
              <a:cs typeface="Arial" panose="020B0604020202020204" pitchFamily="34" charset="0"/>
            </a:endParaRPr>
          </a:p>
        </p:txBody>
      </p:sp>
      <p:graphicFrame>
        <p:nvGraphicFramePr>
          <p:cNvPr id="6" name="Turinio vietos rezervavimo ženklas 5">
            <a:extLst>
              <a:ext uri="{FF2B5EF4-FFF2-40B4-BE49-F238E27FC236}">
                <a16:creationId xmlns:a16="http://schemas.microsoft.com/office/drawing/2014/main" id="{691F16A0-9738-A6C2-AF21-BEC1DB04A732}"/>
              </a:ext>
            </a:extLst>
          </p:cNvPr>
          <p:cNvGraphicFramePr>
            <a:graphicFrameLocks noGrp="1"/>
          </p:cNvGraphicFramePr>
          <p:nvPr>
            <p:ph idx="1"/>
            <p:extLst>
              <p:ext uri="{D42A27DB-BD31-4B8C-83A1-F6EECF244321}">
                <p14:modId xmlns:p14="http://schemas.microsoft.com/office/powerpoint/2010/main" val="505067624"/>
              </p:ext>
            </p:extLst>
          </p:nvPr>
        </p:nvGraphicFramePr>
        <p:xfrm>
          <a:off x="612775" y="1716088"/>
          <a:ext cx="10653713" cy="4592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6267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0204EBB-1326-31F6-3D6C-3582BCC1ECD0}"/>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90000"/>
          </a:bodyPr>
          <a:lstStyle/>
          <a:p>
            <a:r>
              <a:rPr kumimoji="0" lang="lt-LT"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Aplinkos prieinamumas Utenos rajono savivaldybėje pagal pateiktą informaciją sistemoje STASIS (</a:t>
            </a:r>
            <a:r>
              <a:rPr kumimoji="0" lang="lt-LT"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2025-06-01d</a:t>
            </a:r>
            <a:r>
              <a:rPr kumimoji="0" lang="lt-LT"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graphicFrame>
        <p:nvGraphicFramePr>
          <p:cNvPr id="6" name="Turinio vietos rezervavimo ženklas 5">
            <a:extLst>
              <a:ext uri="{FF2B5EF4-FFF2-40B4-BE49-F238E27FC236}">
                <a16:creationId xmlns:a16="http://schemas.microsoft.com/office/drawing/2014/main" id="{031901B5-628F-4A63-4D91-AC65BFB19C76}"/>
              </a:ext>
            </a:extLst>
          </p:cNvPr>
          <p:cNvGraphicFramePr>
            <a:graphicFrameLocks noGrp="1"/>
          </p:cNvGraphicFramePr>
          <p:nvPr>
            <p:ph idx="1"/>
            <p:extLst>
              <p:ext uri="{D42A27DB-BD31-4B8C-83A1-F6EECF244321}">
                <p14:modId xmlns:p14="http://schemas.microsoft.com/office/powerpoint/2010/main" val="156665434"/>
              </p:ext>
            </p:extLst>
          </p:nvPr>
        </p:nvGraphicFramePr>
        <p:xfrm>
          <a:off x="612775" y="1716088"/>
          <a:ext cx="10653713" cy="4592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81444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BD8397C-1A0F-1A66-68B4-D61CCA02BF47}"/>
              </a:ext>
            </a:extLst>
          </p:cNvPr>
          <p:cNvSpPr>
            <a:spLocks noGrp="1"/>
          </p:cNvSpPr>
          <p:nvPr>
            <p:ph type="title"/>
          </p:nvPr>
        </p:nvSpPr>
        <p:spPr/>
        <p:txBody>
          <a:bodyPr>
            <a:normAutofit/>
          </a:bodyPr>
          <a:lstStyle/>
          <a:p>
            <a:pPr algn="ctr"/>
            <a:r>
              <a:rPr lang="lt-LT" sz="3200" dirty="0">
                <a:latin typeface="Arial" panose="020B0604020202020204" pitchFamily="34" charset="0"/>
                <a:cs typeface="Arial" panose="020B0604020202020204" pitchFamily="34" charset="0"/>
              </a:rPr>
              <a:t>Būsto pritaikymas asmenims su negalia </a:t>
            </a:r>
            <a:endParaRPr lang="en-GB" sz="3200" dirty="0">
              <a:latin typeface="Arial" panose="020B0604020202020204" pitchFamily="34" charset="0"/>
              <a:cs typeface="Arial" panose="020B0604020202020204" pitchFamily="34" charset="0"/>
            </a:endParaRPr>
          </a:p>
        </p:txBody>
      </p:sp>
      <p:sp>
        <p:nvSpPr>
          <p:cNvPr id="3" name="Turinio vietos rezervavimo ženklas 2">
            <a:extLst>
              <a:ext uri="{FF2B5EF4-FFF2-40B4-BE49-F238E27FC236}">
                <a16:creationId xmlns:a16="http://schemas.microsoft.com/office/drawing/2014/main" id="{94F0BBE3-7093-C8FB-2F82-3B7B6262BF7B}"/>
              </a:ext>
            </a:extLst>
          </p:cNvPr>
          <p:cNvSpPr>
            <a:spLocks noGrp="1"/>
          </p:cNvSpPr>
          <p:nvPr>
            <p:ph idx="1"/>
          </p:nvPr>
        </p:nvSpPr>
        <p:spPr/>
        <p:txBody>
          <a:bodyPr>
            <a:normAutofit/>
          </a:bodyPr>
          <a:lstStyle/>
          <a:p>
            <a:pPr marL="0" indent="0">
              <a:buNone/>
            </a:pPr>
            <a:r>
              <a:rPr lang="lt-LT" b="1" dirty="0"/>
              <a:t>Būsto pritaikymas asmeniui su </a:t>
            </a:r>
            <a:r>
              <a:rPr lang="lt-LT" b="1"/>
              <a:t>negalia </a:t>
            </a:r>
            <a:r>
              <a:rPr lang="lt-LT"/>
              <a:t>– būsto </a:t>
            </a:r>
            <a:r>
              <a:rPr lang="lt-LT" dirty="0"/>
              <a:t>ir (ar) jo aplinkos pertvarkymas, kai patalpos arba jų dalys keičiamos sumontuojant (panaudojant) specialią įrangą ir (ar) atliekant remontą pagal individualius poreikius.</a:t>
            </a:r>
          </a:p>
          <a:p>
            <a:pPr marL="0" indent="0">
              <a:buNone/>
            </a:pPr>
            <a:r>
              <a:rPr lang="lt-LT" dirty="0"/>
              <a:t>Pritaikymo poreikis nustatomas asmeniui su negalia, kurio judėjimo funkcijų sutrikimas yra pastovus ir negrįžtamas ir (ar) kuriam nustatytas individualios  pagalbos teikimo išlaidų kompensacijos poreikis dėl psichikos ir (ar) elgesio arba regos sutrikimų.</a:t>
            </a:r>
          </a:p>
          <a:p>
            <a:pPr marL="0" indent="0">
              <a:buNone/>
            </a:pPr>
            <a:r>
              <a:rPr lang="lt-LT" dirty="0"/>
              <a:t>Iki 2025-06-01 dienos pateikti 35 Utenos rajono savivaldybės gyventojų prašymai. Birželio 2 d. įvyko Utenos rajono savivaldybės būsto pritaikymo asmenims su negalia komisijos posėdis, kurio metu sudaryta ir patvirtinta laukiančiųjų eilė.</a:t>
            </a:r>
          </a:p>
          <a:p>
            <a:pPr marL="0" indent="0">
              <a:buNone/>
            </a:pPr>
            <a:r>
              <a:rPr lang="lt-LT" dirty="0"/>
              <a:t>Per 2025 metus planuojama pritaikyti 11 būstų asmenims su negalia. Tam bus skirta 86,900 eurų valstybės biudžetų lėšų ir 100,000 eurų  savivaldybės biudžeto lėšų.</a:t>
            </a:r>
          </a:p>
          <a:p>
            <a:pPr marL="0" indent="0">
              <a:buNone/>
            </a:pPr>
            <a:endParaRPr lang="en-GB" dirty="0"/>
          </a:p>
        </p:txBody>
      </p:sp>
    </p:spTree>
    <p:extLst>
      <p:ext uri="{BB962C8B-B14F-4D97-AF65-F5344CB8AC3E}">
        <p14:creationId xmlns:p14="http://schemas.microsoft.com/office/powerpoint/2010/main" val="760096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5D2E36F-C416-072C-AD7C-039A468CE854}"/>
              </a:ext>
            </a:extLst>
          </p:cNvPr>
          <p:cNvSpPr>
            <a:spLocks noGrp="1"/>
          </p:cNvSpPr>
          <p:nvPr>
            <p:ph type="title"/>
          </p:nvPr>
        </p:nvSpPr>
        <p:spPr/>
        <p:txBody>
          <a:bodyPr>
            <a:normAutofit fontScale="90000"/>
          </a:bodyPr>
          <a:lstStyle/>
          <a:p>
            <a:pPr algn="ctr"/>
            <a:r>
              <a:rPr lang="lt-LT" sz="2800" dirty="0">
                <a:latin typeface="Arial" panose="020B0604020202020204" pitchFamily="34" charset="0"/>
                <a:cs typeface="Arial" panose="020B0604020202020204" pitchFamily="34" charset="0"/>
              </a:rPr>
              <a:t>Būsto pritaikymas asmenims su negalia Utenos rajono savivaldybėje 2022-2024m.</a:t>
            </a:r>
            <a:br>
              <a:rPr lang="lt-LT" sz="2800" dirty="0">
                <a:latin typeface="Arial" panose="020B0604020202020204" pitchFamily="34" charset="0"/>
                <a:cs typeface="Arial" panose="020B0604020202020204" pitchFamily="34" charset="0"/>
              </a:rPr>
            </a:br>
            <a:br>
              <a:rPr lang="lt-LT" sz="2800" dirty="0">
                <a:latin typeface="Arial" panose="020B0604020202020204" pitchFamily="34" charset="0"/>
                <a:cs typeface="Arial" panose="020B0604020202020204" pitchFamily="34" charset="0"/>
              </a:rPr>
            </a:br>
            <a:r>
              <a:rPr lang="lt-LT" sz="1800" dirty="0">
                <a:latin typeface="Arial" panose="020B0604020202020204" pitchFamily="34" charset="0"/>
                <a:cs typeface="Arial" panose="020B0604020202020204" pitchFamily="34" charset="0"/>
              </a:rPr>
              <a:t>*VB-valstybės biudžeto lėšos</a:t>
            </a:r>
            <a:br>
              <a:rPr lang="lt-LT" sz="1800" dirty="0">
                <a:latin typeface="Arial" panose="020B0604020202020204" pitchFamily="34" charset="0"/>
                <a:cs typeface="Arial" panose="020B0604020202020204" pitchFamily="34" charset="0"/>
              </a:rPr>
            </a:br>
            <a:r>
              <a:rPr lang="lt-LT" sz="1800" dirty="0">
                <a:latin typeface="Arial" panose="020B0604020202020204" pitchFamily="34" charset="0"/>
                <a:cs typeface="Arial" panose="020B0604020202020204" pitchFamily="34" charset="0"/>
              </a:rPr>
              <a:t>*SB-savivaldybės biudžeto lėšos</a:t>
            </a:r>
            <a:endParaRPr lang="en-GB" sz="1800" dirty="0">
              <a:latin typeface="Arial" panose="020B0604020202020204" pitchFamily="34" charset="0"/>
              <a:cs typeface="Arial" panose="020B0604020202020204" pitchFamily="34" charset="0"/>
            </a:endParaRPr>
          </a:p>
        </p:txBody>
      </p:sp>
      <p:graphicFrame>
        <p:nvGraphicFramePr>
          <p:cNvPr id="7" name="Turinio vietos rezervavimo ženklas 6">
            <a:extLst>
              <a:ext uri="{FF2B5EF4-FFF2-40B4-BE49-F238E27FC236}">
                <a16:creationId xmlns:a16="http://schemas.microsoft.com/office/drawing/2014/main" id="{11929110-A2B1-A1EA-27C0-29B77E945391}"/>
              </a:ext>
            </a:extLst>
          </p:cNvPr>
          <p:cNvGraphicFramePr>
            <a:graphicFrameLocks noGrp="1"/>
          </p:cNvGraphicFramePr>
          <p:nvPr>
            <p:ph idx="1"/>
            <p:extLst>
              <p:ext uri="{D42A27DB-BD31-4B8C-83A1-F6EECF244321}">
                <p14:modId xmlns:p14="http://schemas.microsoft.com/office/powerpoint/2010/main" val="3630552752"/>
              </p:ext>
            </p:extLst>
          </p:nvPr>
        </p:nvGraphicFramePr>
        <p:xfrm>
          <a:off x="1219200" y="2202426"/>
          <a:ext cx="9085003" cy="3510117"/>
        </p:xfrm>
        <a:graphic>
          <a:graphicData uri="http://schemas.openxmlformats.org/drawingml/2006/table">
            <a:tbl>
              <a:tblPr firstRow="1" firstCol="1" bandRow="1"/>
              <a:tblGrid>
                <a:gridCol w="1245018">
                  <a:extLst>
                    <a:ext uri="{9D8B030D-6E8A-4147-A177-3AD203B41FA5}">
                      <a16:colId xmlns:a16="http://schemas.microsoft.com/office/drawing/2014/main" val="554824807"/>
                    </a:ext>
                  </a:extLst>
                </a:gridCol>
                <a:gridCol w="1201659">
                  <a:extLst>
                    <a:ext uri="{9D8B030D-6E8A-4147-A177-3AD203B41FA5}">
                      <a16:colId xmlns:a16="http://schemas.microsoft.com/office/drawing/2014/main" val="3586248588"/>
                    </a:ext>
                  </a:extLst>
                </a:gridCol>
                <a:gridCol w="1201659">
                  <a:extLst>
                    <a:ext uri="{9D8B030D-6E8A-4147-A177-3AD203B41FA5}">
                      <a16:colId xmlns:a16="http://schemas.microsoft.com/office/drawing/2014/main" val="3461161993"/>
                    </a:ext>
                  </a:extLst>
                </a:gridCol>
                <a:gridCol w="1187501">
                  <a:extLst>
                    <a:ext uri="{9D8B030D-6E8A-4147-A177-3AD203B41FA5}">
                      <a16:colId xmlns:a16="http://schemas.microsoft.com/office/drawing/2014/main" val="4192173780"/>
                    </a:ext>
                  </a:extLst>
                </a:gridCol>
                <a:gridCol w="1277758">
                  <a:extLst>
                    <a:ext uri="{9D8B030D-6E8A-4147-A177-3AD203B41FA5}">
                      <a16:colId xmlns:a16="http://schemas.microsoft.com/office/drawing/2014/main" val="2883051209"/>
                    </a:ext>
                  </a:extLst>
                </a:gridCol>
                <a:gridCol w="1485704">
                  <a:extLst>
                    <a:ext uri="{9D8B030D-6E8A-4147-A177-3AD203B41FA5}">
                      <a16:colId xmlns:a16="http://schemas.microsoft.com/office/drawing/2014/main" val="1342590035"/>
                    </a:ext>
                  </a:extLst>
                </a:gridCol>
                <a:gridCol w="1485704">
                  <a:extLst>
                    <a:ext uri="{9D8B030D-6E8A-4147-A177-3AD203B41FA5}">
                      <a16:colId xmlns:a16="http://schemas.microsoft.com/office/drawing/2014/main" val="3385621187"/>
                    </a:ext>
                  </a:extLst>
                </a:gridCol>
              </a:tblGrid>
              <a:tr h="395680">
                <a:tc rowSpan="2">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Pritaikyta būstų asmenims su negalia</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2022 m.</a:t>
                      </a:r>
                      <a:endParaRPr lang="en-GB" sz="16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2023 m.</a:t>
                      </a:r>
                      <a:endParaRPr lang="en-GB" sz="16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tc gridSpan="2">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2024 m.</a:t>
                      </a:r>
                      <a:endParaRPr lang="en-GB" sz="16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170426122"/>
                  </a:ext>
                </a:extLst>
              </a:tr>
              <a:tr h="1447536">
                <a:tc vMerge="1">
                  <a:txBody>
                    <a:bodyPr/>
                    <a:lstStyle/>
                    <a:p>
                      <a:endParaRPr lang="en-GB"/>
                    </a:p>
                  </a:txBody>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Pritaikyta būstų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Panaudota lėšų,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tūkst. Eur</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Pritaikyta būstų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Panaudota lėšų,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tūkst. Eur</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Pritaikyta būstų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Panaudota lėšų,</a:t>
                      </a:r>
                      <a:endParaRPr lang="en-GB" sz="1600" b="1" kern="100">
                        <a:effectLst/>
                        <a:latin typeface="Arial" panose="020B0604020202020204" pitchFamily="34" charset="0"/>
                        <a:ea typeface="Aptos" panose="020B0004020202020204" pitchFamily="34" charset="0"/>
                        <a:cs typeface="Arial" panose="020B0604020202020204" pitchFamily="34" charset="0"/>
                      </a:endParaRPr>
                    </a:p>
                    <a:p>
                      <a:pPr algn="ctr">
                        <a:lnSpc>
                          <a:spcPct val="115000"/>
                        </a:lnSpc>
                        <a:spcAft>
                          <a:spcPts val="800"/>
                        </a:spcAft>
                      </a:pPr>
                      <a:r>
                        <a:rPr lang="en-US" sz="1600" b="1" ker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tūkst. Eur</a:t>
                      </a:r>
                      <a:endParaRPr lang="en-GB" sz="1600" b="1"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4305822"/>
                  </a:ext>
                </a:extLst>
              </a:tr>
              <a:tr h="1666901">
                <a:tc>
                  <a:txBody>
                    <a:bodyPr/>
                    <a:lstStyle/>
                    <a:p>
                      <a:pPr algn="just">
                        <a:lnSpc>
                          <a:spcPct val="115000"/>
                        </a:lnSpc>
                        <a:spcAft>
                          <a:spcPts val="800"/>
                        </a:spcAft>
                      </a:pPr>
                      <a:r>
                        <a:rPr lang="en-US" sz="1600" b="1" kern="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Iš</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600" b="1" kern="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viso</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123,0 </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indent="-45720"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- 58,1</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indent="-45720"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-64,9</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8</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90,3</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indent="-54610">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-40,1</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indent="-54610">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-50,2</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9</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158,8</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- 89,6</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VB</a:t>
                      </a:r>
                      <a:r>
                        <a:rPr lang="lt-LT"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1600" b="1"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-69,2</a:t>
                      </a:r>
                      <a:endParaRPr lang="en-GB" sz="1600" b="1"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24819557"/>
                  </a:ext>
                </a:extLst>
              </a:tr>
            </a:tbl>
          </a:graphicData>
        </a:graphic>
      </p:graphicFrame>
    </p:spTree>
    <p:extLst>
      <p:ext uri="{BB962C8B-B14F-4D97-AF65-F5344CB8AC3E}">
        <p14:creationId xmlns:p14="http://schemas.microsoft.com/office/powerpoint/2010/main" val="1630178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5D2E36F-C416-072C-AD7C-039A468CE854}"/>
              </a:ext>
            </a:extLst>
          </p:cNvPr>
          <p:cNvSpPr>
            <a:spLocks noGrp="1"/>
          </p:cNvSpPr>
          <p:nvPr>
            <p:ph type="title"/>
          </p:nvPr>
        </p:nvSpPr>
        <p:spPr/>
        <p:txBody>
          <a:bodyPr>
            <a:normAutofit fontScale="90000"/>
          </a:bodyPr>
          <a:lstStyle/>
          <a:p>
            <a:pPr algn="ctr"/>
            <a:r>
              <a:rPr lang="lt-LT" sz="2800" dirty="0">
                <a:latin typeface="Arial" panose="020B0604020202020204" pitchFamily="34" charset="0"/>
                <a:cs typeface="Arial" panose="020B0604020202020204" pitchFamily="34" charset="0"/>
              </a:rPr>
              <a:t>Dėl informacijos teikimo asmenims su negalia jų pasirinktais prieinamais bendravimo būdais rekomendacijų patvirtinimo</a:t>
            </a:r>
            <a:br>
              <a:rPr lang="lt-LT" sz="2800" dirty="0">
                <a:latin typeface="Arial" panose="020B0604020202020204" pitchFamily="34" charset="0"/>
                <a:cs typeface="Arial" panose="020B0604020202020204" pitchFamily="34" charset="0"/>
              </a:rPr>
            </a:br>
            <a:r>
              <a:rPr lang="lt-LT" sz="2000" dirty="0">
                <a:latin typeface="Arial" panose="020B0604020202020204" pitchFamily="34" charset="0"/>
                <a:cs typeface="Arial" panose="020B0604020202020204" pitchFamily="34" charset="0"/>
              </a:rPr>
              <a:t>2023m. Lapkričio 29d. Nr.  A1-784</a:t>
            </a:r>
            <a:br>
              <a:rPr lang="lt-LT" sz="2800" dirty="0">
                <a:latin typeface="Arial" panose="020B0604020202020204" pitchFamily="34" charset="0"/>
                <a:cs typeface="Arial" panose="020B0604020202020204" pitchFamily="34" charset="0"/>
              </a:rPr>
            </a:br>
            <a:br>
              <a:rPr lang="lt-LT" sz="2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sp>
        <p:nvSpPr>
          <p:cNvPr id="3" name="Turinio vietos rezervavimo ženklas 2"/>
          <p:cNvSpPr>
            <a:spLocks noGrp="1"/>
          </p:cNvSpPr>
          <p:nvPr>
            <p:ph idx="1"/>
          </p:nvPr>
        </p:nvSpPr>
        <p:spPr/>
        <p:txBody>
          <a:bodyPr/>
          <a:lstStyle/>
          <a:p>
            <a:r>
              <a:rPr lang="lt-LT" dirty="0">
                <a:latin typeface="Arial" panose="020B0604020202020204" pitchFamily="34" charset="0"/>
                <a:cs typeface="Arial" panose="020B0604020202020204" pitchFamily="34" charset="0"/>
              </a:rPr>
              <a:t>2025 m. kovo 4 d. Utenos rajono savivaldybės administracijos darbuotojai ir savivaldybei pavaldžių įstaigų atstovai išklausė mokymus „</a:t>
            </a:r>
            <a:r>
              <a:rPr lang="lt-LT" b="1" dirty="0">
                <a:latin typeface="Arial" panose="020B0604020202020204" pitchFamily="34" charset="0"/>
                <a:cs typeface="Arial" panose="020B0604020202020204" pitchFamily="34" charset="0"/>
              </a:rPr>
              <a:t>Informacijos teikimo asmenims su negalia jų pasirinktais prieinamais bendravimo būdais rekomendacijos</a:t>
            </a:r>
            <a:r>
              <a:rPr lang="lt-LT" dirty="0">
                <a:latin typeface="Arial" panose="020B0604020202020204" pitchFamily="34" charset="0"/>
                <a:cs typeface="Arial" panose="020B0604020202020204" pitchFamily="34" charset="0"/>
              </a:rPr>
              <a:t>“ mokymus vedė: Asmens su negalia teisių apsaugos agentūros prie LR  SADM prieinamumo užtikrinimo ir konsultacijų skyriaus specialistės: Neringa </a:t>
            </a:r>
            <a:r>
              <a:rPr lang="lt-LT" dirty="0" err="1">
                <a:latin typeface="Arial" panose="020B0604020202020204" pitchFamily="34" charset="0"/>
                <a:cs typeface="Arial" panose="020B0604020202020204" pitchFamily="34" charset="0"/>
              </a:rPr>
              <a:t>Šaveiko</a:t>
            </a:r>
            <a:r>
              <a:rPr lang="lt-LT" dirty="0">
                <a:latin typeface="Arial" panose="020B0604020202020204" pitchFamily="34" charset="0"/>
                <a:cs typeface="Arial" panose="020B0604020202020204" pitchFamily="34" charset="0"/>
              </a:rPr>
              <a:t>, Laura </a:t>
            </a:r>
            <a:r>
              <a:rPr lang="lt-LT" dirty="0" err="1">
                <a:latin typeface="Arial" panose="020B0604020202020204" pitchFamily="34" charset="0"/>
                <a:cs typeface="Arial" panose="020B0604020202020204" pitchFamily="34" charset="0"/>
              </a:rPr>
              <a:t>Mikelevičiūtė</a:t>
            </a:r>
            <a:r>
              <a:rPr lang="lt-LT" dirty="0">
                <a:latin typeface="Arial" panose="020B0604020202020204" pitchFamily="34" charset="0"/>
                <a:cs typeface="Arial" panose="020B0604020202020204" pitchFamily="34" charset="0"/>
              </a:rPr>
              <a:t>.</a:t>
            </a:r>
          </a:p>
          <a:p>
            <a:endParaRPr lang="lt-LT" dirty="0">
              <a:latin typeface="Arial" panose="020B0604020202020204" pitchFamily="34" charset="0"/>
              <a:cs typeface="Arial" panose="020B0604020202020204" pitchFamily="34" charset="0"/>
            </a:endParaRPr>
          </a:p>
          <a:p>
            <a:r>
              <a:rPr lang="lt-LT" dirty="0">
                <a:latin typeface="Arial" panose="020B0604020202020204" pitchFamily="34" charset="0"/>
                <a:cs typeface="Arial" panose="020B0604020202020204" pitchFamily="34" charset="0"/>
              </a:rPr>
              <a:t>2025 m. Balandžio 15 d. Nr. AĮ-263 „ Dėl Utenos rajono savivaldybės administracijos informacijos rengimo ir (ar) teikimo asmenims su negalia jų pasirinktais prieinamais bendravimo būdais vidaus tvarkos aprašo patvirtinimo“</a:t>
            </a:r>
          </a:p>
        </p:txBody>
      </p:sp>
    </p:spTree>
    <p:extLst>
      <p:ext uri="{BB962C8B-B14F-4D97-AF65-F5344CB8AC3E}">
        <p14:creationId xmlns:p14="http://schemas.microsoft.com/office/powerpoint/2010/main" val="948800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1F78991-24B4-DE30-16C3-CB32E1891765}"/>
              </a:ext>
            </a:extLst>
          </p:cNvPr>
          <p:cNvSpPr>
            <a:spLocks noGrp="1"/>
          </p:cNvSpPr>
          <p:nvPr>
            <p:ph type="title"/>
          </p:nvPr>
        </p:nvSpPr>
        <p:spPr>
          <a:xfrm>
            <a:off x="612648" y="548640"/>
            <a:ext cx="10653578" cy="1486106"/>
          </a:xfrm>
        </p:spPr>
        <p:txBody>
          <a:bodyPr>
            <a:normAutofit fontScale="90000"/>
          </a:bodyPr>
          <a:lstStyle/>
          <a:p>
            <a:r>
              <a:rPr lang="en-CA" dirty="0"/>
              <a:t>                        </a:t>
            </a:r>
            <a:r>
              <a:rPr lang="lt-LT" dirty="0"/>
              <a:t>       </a:t>
            </a:r>
            <a:r>
              <a:rPr lang="en-CA" dirty="0">
                <a:latin typeface="Arial" panose="020B0604020202020204" pitchFamily="34" charset="0"/>
                <a:cs typeface="Arial" panose="020B0604020202020204" pitchFamily="34" charset="0"/>
              </a:rPr>
              <a:t>VAIKAI SU NEGALIA</a:t>
            </a:r>
            <a:br>
              <a:rPr lang="en-CA" dirty="0">
                <a:latin typeface="Arial" panose="020B0604020202020204" pitchFamily="34" charset="0"/>
                <a:cs typeface="Arial" panose="020B0604020202020204" pitchFamily="34" charset="0"/>
              </a:rPr>
            </a:br>
            <a:r>
              <a:rPr lang="lt-LT" sz="1800" dirty="0">
                <a:latin typeface="Arial" panose="020B0604020202020204" pitchFamily="34" charset="0"/>
                <a:cs typeface="Arial" panose="020B0604020202020204" pitchFamily="34" charset="0"/>
              </a:rPr>
              <a:t>Įvertinus trejų metų statistikos duomenis matyti, kad vaikų su negalia skaičius Utenos rajono savivaldybėje kasmet auga. Tokia tendencija stebima ir kituose Lietuvos miestuose. </a:t>
            </a:r>
            <a:br>
              <a:rPr lang="lt-LT" sz="1800" dirty="0">
                <a:latin typeface="Arial" panose="020B0604020202020204" pitchFamily="34" charset="0"/>
                <a:cs typeface="Arial" panose="020B0604020202020204" pitchFamily="34" charset="0"/>
              </a:rPr>
            </a:br>
            <a:r>
              <a:rPr lang="lt-LT" sz="1800" dirty="0">
                <a:latin typeface="Arial" panose="020B0604020202020204" pitchFamily="34" charset="0"/>
                <a:cs typeface="Arial" panose="020B0604020202020204" pitchFamily="34" charset="0"/>
              </a:rPr>
              <a:t>Vaikų su negalia procentinis pokytis Respublikos mastu lyginant  2023</a:t>
            </a:r>
            <a:r>
              <a:rPr lang="en-GB" sz="1800" dirty="0">
                <a:latin typeface="Arial" panose="020B0604020202020204" pitchFamily="34" charset="0"/>
                <a:cs typeface="Arial" panose="020B0604020202020204" pitchFamily="34" charset="0"/>
              </a:rPr>
              <a:t>m. </a:t>
            </a:r>
            <a:r>
              <a:rPr lang="lt-LT" sz="1800" dirty="0">
                <a:latin typeface="Arial" panose="020B0604020202020204" pitchFamily="34" charset="0"/>
                <a:cs typeface="Arial" panose="020B0604020202020204" pitchFamily="34" charset="0"/>
              </a:rPr>
              <a:t>ir 2024m. išaugo 5,09</a:t>
            </a:r>
            <a:r>
              <a:rPr lang="en-CA" sz="1800" dirty="0">
                <a:latin typeface="Arial" panose="020B0604020202020204" pitchFamily="34" charset="0"/>
                <a:cs typeface="Arial" panose="020B0604020202020204" pitchFamily="34" charset="0"/>
              </a:rPr>
              <a:t>%</a:t>
            </a:r>
            <a:endParaRPr lang="en-GB" sz="1800" dirty="0">
              <a:latin typeface="Arial" panose="020B0604020202020204" pitchFamily="34" charset="0"/>
              <a:cs typeface="Arial" panose="020B0604020202020204" pitchFamily="34" charset="0"/>
            </a:endParaRPr>
          </a:p>
        </p:txBody>
      </p:sp>
      <p:graphicFrame>
        <p:nvGraphicFramePr>
          <p:cNvPr id="6" name="Turinio vietos rezervavimo ženklas 5">
            <a:extLst>
              <a:ext uri="{FF2B5EF4-FFF2-40B4-BE49-F238E27FC236}">
                <a16:creationId xmlns:a16="http://schemas.microsoft.com/office/drawing/2014/main" id="{6B92F9FD-72AA-C2BF-ED28-D0C979712694}"/>
              </a:ext>
            </a:extLst>
          </p:cNvPr>
          <p:cNvGraphicFramePr>
            <a:graphicFrameLocks noGrp="1"/>
          </p:cNvGraphicFramePr>
          <p:nvPr>
            <p:ph idx="1"/>
            <p:extLst>
              <p:ext uri="{D42A27DB-BD31-4B8C-83A1-F6EECF244321}">
                <p14:modId xmlns:p14="http://schemas.microsoft.com/office/powerpoint/2010/main" val="1238036189"/>
              </p:ext>
            </p:extLst>
          </p:nvPr>
        </p:nvGraphicFramePr>
        <p:xfrm>
          <a:off x="612513" y="1716723"/>
          <a:ext cx="10653713" cy="4592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64242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1AEBC4A-E1C6-F902-00EA-CE00BE5BEA53}"/>
              </a:ext>
            </a:extLst>
          </p:cNvPr>
          <p:cNvSpPr>
            <a:spLocks noGrp="1"/>
          </p:cNvSpPr>
          <p:nvPr>
            <p:ph type="title"/>
          </p:nvPr>
        </p:nvSpPr>
        <p:spPr>
          <a:xfrm>
            <a:off x="612648" y="548640"/>
            <a:ext cx="10653578" cy="1972138"/>
          </a:xfrm>
        </p:spPr>
        <p:txBody>
          <a:bodyPr>
            <a:noAutofit/>
          </a:bodyPr>
          <a:lstStyle/>
          <a:p>
            <a:pPr algn="ctr"/>
            <a:r>
              <a:rPr lang="lt-LT" sz="1800" b="1" dirty="0">
                <a:latin typeface="Arial" panose="020B0604020202020204" pitchFamily="34" charset="0"/>
                <a:cs typeface="Arial" panose="020B0604020202020204" pitchFamily="34" charset="0"/>
              </a:rPr>
              <a:t>VAIKAI SU NEGALIA</a:t>
            </a:r>
            <a:br>
              <a:rPr lang="lt-LT" sz="1800" b="1" dirty="0">
                <a:latin typeface="Arial" panose="020B0604020202020204" pitchFamily="34" charset="0"/>
                <a:cs typeface="Arial" panose="020B0604020202020204" pitchFamily="34" charset="0"/>
              </a:rPr>
            </a:br>
            <a:br>
              <a:rPr lang="lt-LT" sz="1800" b="1" dirty="0">
                <a:latin typeface="Arial" panose="020B0604020202020204" pitchFamily="34" charset="0"/>
                <a:cs typeface="Arial" panose="020B0604020202020204" pitchFamily="34" charset="0"/>
              </a:rPr>
            </a:br>
            <a:r>
              <a:rPr lang="lt-LT" sz="1800" b="1" dirty="0">
                <a:latin typeface="Arial" panose="020B0604020202020204" pitchFamily="34" charset="0"/>
                <a:cs typeface="Arial" panose="020B0604020202020204" pitchFamily="34" charset="0"/>
              </a:rPr>
              <a:t> </a:t>
            </a:r>
            <a:r>
              <a:rPr lang="lt-LT" sz="1800" dirty="0">
                <a:latin typeface="Arial" panose="020B0604020202020204" pitchFamily="34" charset="0"/>
                <a:cs typeface="Arial" panose="020B0604020202020204" pitchFamily="34" charset="0"/>
              </a:rPr>
              <a:t>S</a:t>
            </a:r>
            <a:r>
              <a:rPr lang="lt-LT" sz="1800" b="1" dirty="0">
                <a:latin typeface="Arial" panose="020B0604020202020204" pitchFamily="34" charset="0"/>
                <a:cs typeface="Arial" panose="020B0604020202020204" pitchFamily="34" charset="0"/>
              </a:rPr>
              <a:t>avivaldybėje berniukų ir mergaičių santykis tarp vaikų su negalia </a:t>
            </a:r>
            <a:br>
              <a:rPr lang="lt-LT" sz="1800" b="1" dirty="0">
                <a:latin typeface="Arial" panose="020B0604020202020204" pitchFamily="34" charset="0"/>
                <a:cs typeface="Arial" panose="020B0604020202020204" pitchFamily="34" charset="0"/>
              </a:rPr>
            </a:br>
            <a:r>
              <a:rPr lang="lt-LT" sz="1800" b="0" dirty="0">
                <a:latin typeface="Arial" panose="020B0604020202020204" pitchFamily="34" charset="0"/>
                <a:cs typeface="Arial" panose="020B0604020202020204" pitchFamily="34" charset="0"/>
              </a:rPr>
              <a:t>Per pastaruosius trejus metus vaikų su negalia lyčių pasiskirstymas išliko stabilus:</a:t>
            </a:r>
            <a:br>
              <a:rPr lang="lt-LT" sz="1800" b="0" dirty="0">
                <a:latin typeface="Arial" panose="020B0604020202020204" pitchFamily="34" charset="0"/>
                <a:cs typeface="Arial" panose="020B0604020202020204" pitchFamily="34" charset="0"/>
              </a:rPr>
            </a:br>
            <a:r>
              <a:rPr lang="lt-LT" sz="1800" b="0" dirty="0">
                <a:latin typeface="Arial" panose="020B0604020202020204" pitchFamily="34" charset="0"/>
                <a:cs typeface="Arial" panose="020B0604020202020204" pitchFamily="34" charset="0"/>
              </a:rPr>
              <a:t>Santykis nepakito nuo 2022 iki 2024 metų, o tai rodo, kad lytinė proporcija tarp vaikų su negalia išlieka pastovi, nepaisant bendro vaikų skaičiaus svyravimų. </a:t>
            </a:r>
            <a:br>
              <a:rPr lang="lt-LT" sz="1800" b="0" dirty="0">
                <a:latin typeface="Arial" panose="020B0604020202020204" pitchFamily="34" charset="0"/>
                <a:cs typeface="Arial" panose="020B0604020202020204" pitchFamily="34" charset="0"/>
              </a:rPr>
            </a:br>
            <a:r>
              <a:rPr lang="lt-LT" sz="1800" b="0" dirty="0">
                <a:latin typeface="Arial" panose="020B0604020202020204" pitchFamily="34" charset="0"/>
                <a:cs typeface="Arial" panose="020B0604020202020204" pitchFamily="34" charset="0"/>
              </a:rPr>
              <a:t>Mergaičių ir berniukų santykis Respublikos mastu: 64</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berniukų ir 36</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CA" sz="18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mergai</a:t>
            </a:r>
            <a:r>
              <a:rPr kumimoji="0" lang="lt-LT" sz="18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čių</a:t>
            </a:r>
            <a:r>
              <a:rPr lang="lt-LT" sz="1800" b="0" dirty="0">
                <a:solidFill>
                  <a:prstClr val="black"/>
                </a:solidFill>
                <a:latin typeface="Arial" panose="020B0604020202020204" pitchFamily="34" charset="0"/>
                <a:cs typeface="Arial" panose="020B0604020202020204" pitchFamily="34" charset="0"/>
              </a:rPr>
              <a:t>.</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br>
              <a:rPr lang="lt-LT" sz="1800" dirty="0">
                <a:latin typeface="Arial" panose="020B0604020202020204" pitchFamily="34" charset="0"/>
                <a:cs typeface="Arial" panose="020B0604020202020204" pitchFamily="34" charset="0"/>
              </a:rPr>
            </a:br>
            <a:endParaRPr lang="en-GB" sz="1800" dirty="0">
              <a:latin typeface="Arial" panose="020B0604020202020204" pitchFamily="34" charset="0"/>
              <a:cs typeface="Arial" panose="020B0604020202020204" pitchFamily="34" charset="0"/>
            </a:endParaRPr>
          </a:p>
        </p:txBody>
      </p:sp>
      <p:graphicFrame>
        <p:nvGraphicFramePr>
          <p:cNvPr id="6" name="Turinio vietos rezervavimo ženklas 5">
            <a:extLst>
              <a:ext uri="{FF2B5EF4-FFF2-40B4-BE49-F238E27FC236}">
                <a16:creationId xmlns:a16="http://schemas.microsoft.com/office/drawing/2014/main" id="{3E9BBEB9-98E9-79CA-E171-7CC9821FDC2B}"/>
              </a:ext>
            </a:extLst>
          </p:cNvPr>
          <p:cNvGraphicFramePr>
            <a:graphicFrameLocks noGrp="1"/>
          </p:cNvGraphicFramePr>
          <p:nvPr>
            <p:ph idx="1"/>
            <p:extLst>
              <p:ext uri="{D42A27DB-BD31-4B8C-83A1-F6EECF244321}">
                <p14:modId xmlns:p14="http://schemas.microsoft.com/office/powerpoint/2010/main" val="427891918"/>
              </p:ext>
            </p:extLst>
          </p:nvPr>
        </p:nvGraphicFramePr>
        <p:xfrm>
          <a:off x="769143" y="2040904"/>
          <a:ext cx="10653713" cy="4592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05123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90E81B66-B100-703A-CE73-2BD8A4F7652D}"/>
              </a:ext>
            </a:extLst>
          </p:cNvPr>
          <p:cNvSpPr>
            <a:spLocks noGrp="1"/>
          </p:cNvSpPr>
          <p:nvPr>
            <p:ph type="title"/>
          </p:nvPr>
        </p:nvSpPr>
        <p:spPr/>
        <p:txBody>
          <a:bodyPr>
            <a:normAutofit fontScale="90000"/>
          </a:bodyPr>
          <a:lstStyle/>
          <a:p>
            <a:pPr algn="ctr"/>
            <a:r>
              <a:rPr lang="lt-LT" sz="2800" dirty="0">
                <a:latin typeface="Arial" panose="020B0604020202020204" pitchFamily="34" charset="0"/>
                <a:cs typeface="Arial" panose="020B0604020202020204" pitchFamily="34" charset="0"/>
              </a:rPr>
              <a:t>Mokinių, turinčių specialiųjų poreikių (SUP), ugdomų integruotai bendrojo ugdymo mokyklose, dalis procentais.</a:t>
            </a:r>
            <a:br>
              <a:rPr lang="lt-LT" sz="2800" dirty="0">
                <a:latin typeface="Arial" panose="020B0604020202020204" pitchFamily="34" charset="0"/>
                <a:cs typeface="Arial" panose="020B0604020202020204" pitchFamily="34" charset="0"/>
              </a:rPr>
            </a:br>
            <a:br>
              <a:rPr lang="en-CA" sz="2800" dirty="0">
                <a:latin typeface="Arial" panose="020B0604020202020204" pitchFamily="34" charset="0"/>
                <a:cs typeface="Arial" panose="020B0604020202020204" pitchFamily="34" charset="0"/>
              </a:rPr>
            </a:br>
            <a:r>
              <a:rPr lang="lt-LT" sz="2000" dirty="0">
                <a:latin typeface="Arial" panose="020B0604020202020204" pitchFamily="34" charset="0"/>
                <a:cs typeface="Arial" panose="020B0604020202020204" pitchFamily="34" charset="0"/>
              </a:rPr>
              <a:t>*</a:t>
            </a:r>
            <a:r>
              <a:rPr lang="en-CA" sz="2000" dirty="0" err="1">
                <a:latin typeface="Arial" panose="020B0604020202020204" pitchFamily="34" charset="0"/>
                <a:cs typeface="Arial" panose="020B0604020202020204" pitchFamily="34" charset="0"/>
              </a:rPr>
              <a:t>Duomenys</a:t>
            </a:r>
            <a:r>
              <a:rPr lang="en-CA" sz="2000" dirty="0">
                <a:latin typeface="Arial" panose="020B0604020202020204" pitchFamily="34" charset="0"/>
                <a:cs typeface="Arial" panose="020B0604020202020204" pitchFamily="34" charset="0"/>
              </a:rPr>
              <a:t> be l</a:t>
            </a:r>
            <a:r>
              <a:rPr lang="lt-LT" sz="2000" dirty="0" err="1">
                <a:latin typeface="Arial" panose="020B0604020202020204" pitchFamily="34" charset="0"/>
                <a:cs typeface="Arial" panose="020B0604020202020204" pitchFamily="34" charset="0"/>
              </a:rPr>
              <a:t>opšelių</a:t>
            </a:r>
            <a:r>
              <a:rPr lang="lt-LT" sz="2000" dirty="0">
                <a:latin typeface="Arial" panose="020B0604020202020204" pitchFamily="34" charset="0"/>
                <a:cs typeface="Arial" panose="020B0604020202020204" pitchFamily="34" charset="0"/>
              </a:rPr>
              <a:t> darželių ir Utenos Krašuonos progimnazijos „ </a:t>
            </a:r>
            <a:r>
              <a:rPr lang="lt-LT" sz="2000" dirty="0" err="1">
                <a:latin typeface="Arial" panose="020B0604020202020204" pitchFamily="34" charset="0"/>
                <a:cs typeface="Arial" panose="020B0604020202020204" pitchFamily="34" charset="0"/>
              </a:rPr>
              <a:t>Versmės“skyriaus</a:t>
            </a:r>
            <a:endParaRPr lang="en-GB" sz="2000" dirty="0">
              <a:latin typeface="Arial" panose="020B0604020202020204" pitchFamily="34" charset="0"/>
              <a:cs typeface="Arial" panose="020B0604020202020204" pitchFamily="34" charset="0"/>
            </a:endParaRPr>
          </a:p>
        </p:txBody>
      </p:sp>
      <p:graphicFrame>
        <p:nvGraphicFramePr>
          <p:cNvPr id="5" name="Turinio vietos rezervavimo ženklas 4">
            <a:extLst>
              <a:ext uri="{FF2B5EF4-FFF2-40B4-BE49-F238E27FC236}">
                <a16:creationId xmlns:a16="http://schemas.microsoft.com/office/drawing/2014/main" id="{2238C77F-6A0B-BB8C-D9F7-4397FCC547AB}"/>
              </a:ext>
            </a:extLst>
          </p:cNvPr>
          <p:cNvGraphicFramePr>
            <a:graphicFrameLocks noGrp="1"/>
          </p:cNvGraphicFramePr>
          <p:nvPr>
            <p:ph idx="1"/>
            <p:extLst>
              <p:ext uri="{D42A27DB-BD31-4B8C-83A1-F6EECF244321}">
                <p14:modId xmlns:p14="http://schemas.microsoft.com/office/powerpoint/2010/main" val="321835579"/>
              </p:ext>
            </p:extLst>
          </p:nvPr>
        </p:nvGraphicFramePr>
        <p:xfrm>
          <a:off x="769144" y="2389239"/>
          <a:ext cx="10653712" cy="2750083"/>
        </p:xfrm>
        <a:graphic>
          <a:graphicData uri="http://schemas.openxmlformats.org/drawingml/2006/table">
            <a:tbl>
              <a:tblPr firstRow="1" bandRow="1">
                <a:tableStyleId>{5C22544A-7EE6-4342-B048-85BDC9FD1C3A}</a:tableStyleId>
              </a:tblPr>
              <a:tblGrid>
                <a:gridCol w="2663428">
                  <a:extLst>
                    <a:ext uri="{9D8B030D-6E8A-4147-A177-3AD203B41FA5}">
                      <a16:colId xmlns:a16="http://schemas.microsoft.com/office/drawing/2014/main" val="565241301"/>
                    </a:ext>
                  </a:extLst>
                </a:gridCol>
                <a:gridCol w="2663428">
                  <a:extLst>
                    <a:ext uri="{9D8B030D-6E8A-4147-A177-3AD203B41FA5}">
                      <a16:colId xmlns:a16="http://schemas.microsoft.com/office/drawing/2014/main" val="2251748762"/>
                    </a:ext>
                  </a:extLst>
                </a:gridCol>
                <a:gridCol w="2663428">
                  <a:extLst>
                    <a:ext uri="{9D8B030D-6E8A-4147-A177-3AD203B41FA5}">
                      <a16:colId xmlns:a16="http://schemas.microsoft.com/office/drawing/2014/main" val="2522505926"/>
                    </a:ext>
                  </a:extLst>
                </a:gridCol>
                <a:gridCol w="2663428">
                  <a:extLst>
                    <a:ext uri="{9D8B030D-6E8A-4147-A177-3AD203B41FA5}">
                      <a16:colId xmlns:a16="http://schemas.microsoft.com/office/drawing/2014/main" val="1399316176"/>
                    </a:ext>
                  </a:extLst>
                </a:gridCol>
              </a:tblGrid>
              <a:tr h="552887">
                <a:tc>
                  <a:txBody>
                    <a:bodyPr/>
                    <a:lstStyle/>
                    <a:p>
                      <a:pPr algn="ctr"/>
                      <a:r>
                        <a:rPr lang="lt-LT" dirty="0">
                          <a:solidFill>
                            <a:schemeClr val="tx1"/>
                          </a:solidFill>
                          <a:latin typeface="Arial" panose="020B0604020202020204" pitchFamily="34" charset="0"/>
                          <a:cs typeface="Arial" panose="020B0604020202020204" pitchFamily="34" charset="0"/>
                        </a:rPr>
                        <a:t>Metai</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2021-2022 m. m.</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2022-2023 m. m.</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2023-2024m. m.</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607841360"/>
                  </a:ext>
                </a:extLst>
              </a:tr>
              <a:tr h="2197196">
                <a:tc>
                  <a:txBody>
                    <a:bodyPr/>
                    <a:lstStyle/>
                    <a:p>
                      <a:r>
                        <a:rPr lang="lt-LT" dirty="0">
                          <a:latin typeface="Arial" panose="020B0604020202020204" pitchFamily="34" charset="0"/>
                          <a:cs typeface="Arial" panose="020B0604020202020204" pitchFamily="34" charset="0"/>
                        </a:rPr>
                        <a:t>Mokinių, turinčių specialiųjų ugdymosi poreikių, ugdomų integruotai bendrojo ugdymo mokyklose, dalis (proc.)</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lt-LT" dirty="0"/>
                    </a:p>
                    <a:p>
                      <a:pPr algn="ctr"/>
                      <a:r>
                        <a:rPr lang="lt-LT" dirty="0">
                          <a:latin typeface="Arial" panose="020B0604020202020204" pitchFamily="34" charset="0"/>
                          <a:cs typeface="Arial" panose="020B0604020202020204" pitchFamily="34" charset="0"/>
                        </a:rPr>
                        <a:t>15,25</a:t>
                      </a:r>
                      <a:r>
                        <a:rPr lang="en-GB" dirty="0">
                          <a:latin typeface="Arial" panose="020B0604020202020204" pitchFamily="34" charset="0"/>
                          <a:cs typeface="Arial" panose="020B0604020202020204" pitchFamily="34" charset="0"/>
                        </a:rPr>
                        <a:t>%</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en-CA" dirty="0"/>
                    </a:p>
                    <a:p>
                      <a:pPr algn="ctr"/>
                      <a:r>
                        <a:rPr lang="en-GB" dirty="0">
                          <a:latin typeface="Arial" panose="020B0604020202020204" pitchFamily="34" charset="0"/>
                          <a:cs typeface="Arial" panose="020B0604020202020204" pitchFamily="34" charset="0"/>
                        </a:rPr>
                        <a:t>14,87%</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en-CA" dirty="0"/>
                    </a:p>
                    <a:p>
                      <a:pPr algn="ctr"/>
                      <a:r>
                        <a:rPr lang="en-GB" dirty="0">
                          <a:latin typeface="Arial" panose="020B0604020202020204" pitchFamily="34" charset="0"/>
                          <a:cs typeface="Arial" panose="020B0604020202020204" pitchFamily="34" charset="0"/>
                        </a:rPr>
                        <a:t>14,73%</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113083272"/>
                  </a:ext>
                </a:extLst>
              </a:tr>
            </a:tbl>
          </a:graphicData>
        </a:graphic>
      </p:graphicFrame>
    </p:spTree>
    <p:extLst>
      <p:ext uri="{BB962C8B-B14F-4D97-AF65-F5344CB8AC3E}">
        <p14:creationId xmlns:p14="http://schemas.microsoft.com/office/powerpoint/2010/main" val="1392610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B59AAF8-8695-4BF2-3302-24E217EF9EA8}"/>
              </a:ext>
            </a:extLst>
          </p:cNvPr>
          <p:cNvSpPr>
            <a:spLocks noGrp="1"/>
          </p:cNvSpPr>
          <p:nvPr>
            <p:ph type="title"/>
          </p:nvPr>
        </p:nvSpPr>
        <p:spPr/>
        <p:txBody>
          <a:bodyPr>
            <a:normAutofit fontScale="90000"/>
          </a:bodyPr>
          <a:lstStyle/>
          <a:p>
            <a:pPr algn="ctr"/>
            <a:r>
              <a:rPr lang="lt-LT" sz="2800" dirty="0">
                <a:latin typeface="Arial" panose="020B0604020202020204" pitchFamily="34" charset="0"/>
                <a:cs typeface="Arial" panose="020B0604020202020204" pitchFamily="34" charset="0"/>
              </a:rPr>
              <a:t>Negalią turinčių mokinių dalis (procentais) nuo mokinių turinčių specialiųjų ugdymosi poreikių, ugdomų integruotai bendrojo lavinimo mokyklose. </a:t>
            </a:r>
            <a:br>
              <a:rPr lang="en-CA" sz="2800" dirty="0">
                <a:latin typeface="Arial" panose="020B0604020202020204" pitchFamily="34" charset="0"/>
                <a:cs typeface="Arial" panose="020B0604020202020204" pitchFamily="34" charset="0"/>
              </a:rPr>
            </a:br>
            <a:endParaRPr lang="en-GB" sz="2800" dirty="0">
              <a:latin typeface="Arial" panose="020B0604020202020204" pitchFamily="34" charset="0"/>
              <a:cs typeface="Arial" panose="020B0604020202020204" pitchFamily="34" charset="0"/>
            </a:endParaRPr>
          </a:p>
        </p:txBody>
      </p:sp>
      <p:graphicFrame>
        <p:nvGraphicFramePr>
          <p:cNvPr id="5" name="Turinio vietos rezervavimo ženklas 4">
            <a:extLst>
              <a:ext uri="{FF2B5EF4-FFF2-40B4-BE49-F238E27FC236}">
                <a16:creationId xmlns:a16="http://schemas.microsoft.com/office/drawing/2014/main" id="{9021CFEC-AA2A-5AFF-C9DC-599F97A9F13D}"/>
              </a:ext>
            </a:extLst>
          </p:cNvPr>
          <p:cNvGraphicFramePr>
            <a:graphicFrameLocks noGrp="1"/>
          </p:cNvGraphicFramePr>
          <p:nvPr>
            <p:ph idx="1"/>
            <p:extLst>
              <p:ext uri="{D42A27DB-BD31-4B8C-83A1-F6EECF244321}">
                <p14:modId xmlns:p14="http://schemas.microsoft.com/office/powerpoint/2010/main" val="2041053398"/>
              </p:ext>
            </p:extLst>
          </p:nvPr>
        </p:nvGraphicFramePr>
        <p:xfrm>
          <a:off x="612514" y="2512501"/>
          <a:ext cx="10653712" cy="2382520"/>
        </p:xfrm>
        <a:graphic>
          <a:graphicData uri="http://schemas.openxmlformats.org/drawingml/2006/table">
            <a:tbl>
              <a:tblPr firstRow="1" bandRow="1">
                <a:tableStyleId>{5C22544A-7EE6-4342-B048-85BDC9FD1C3A}</a:tableStyleId>
              </a:tblPr>
              <a:tblGrid>
                <a:gridCol w="2663428">
                  <a:extLst>
                    <a:ext uri="{9D8B030D-6E8A-4147-A177-3AD203B41FA5}">
                      <a16:colId xmlns:a16="http://schemas.microsoft.com/office/drawing/2014/main" val="2950164797"/>
                    </a:ext>
                  </a:extLst>
                </a:gridCol>
                <a:gridCol w="2663428">
                  <a:extLst>
                    <a:ext uri="{9D8B030D-6E8A-4147-A177-3AD203B41FA5}">
                      <a16:colId xmlns:a16="http://schemas.microsoft.com/office/drawing/2014/main" val="438910562"/>
                    </a:ext>
                  </a:extLst>
                </a:gridCol>
                <a:gridCol w="2663428">
                  <a:extLst>
                    <a:ext uri="{9D8B030D-6E8A-4147-A177-3AD203B41FA5}">
                      <a16:colId xmlns:a16="http://schemas.microsoft.com/office/drawing/2014/main" val="1674308189"/>
                    </a:ext>
                  </a:extLst>
                </a:gridCol>
                <a:gridCol w="2663428">
                  <a:extLst>
                    <a:ext uri="{9D8B030D-6E8A-4147-A177-3AD203B41FA5}">
                      <a16:colId xmlns:a16="http://schemas.microsoft.com/office/drawing/2014/main" val="2242240728"/>
                    </a:ext>
                  </a:extLst>
                </a:gridCol>
              </a:tblGrid>
              <a:tr h="370840">
                <a:tc>
                  <a:txBody>
                    <a:bodyPr/>
                    <a:lstStyle/>
                    <a:p>
                      <a:pPr algn="ctr"/>
                      <a:r>
                        <a:rPr lang="lt-LT" dirty="0">
                          <a:solidFill>
                            <a:schemeClr val="tx1"/>
                          </a:solidFill>
                          <a:latin typeface="Arial" panose="020B0604020202020204" pitchFamily="34" charset="0"/>
                          <a:cs typeface="Arial" panose="020B0604020202020204" pitchFamily="34" charset="0"/>
                        </a:rPr>
                        <a:t>Metai</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2021-2022 </a:t>
                      </a:r>
                      <a:r>
                        <a:rPr lang="lt-LT" dirty="0" err="1">
                          <a:solidFill>
                            <a:schemeClr val="tx1"/>
                          </a:solidFill>
                          <a:latin typeface="Arial" panose="020B0604020202020204" pitchFamily="34" charset="0"/>
                          <a:cs typeface="Arial" panose="020B0604020202020204" pitchFamily="34" charset="0"/>
                        </a:rPr>
                        <a:t>m.m</a:t>
                      </a:r>
                      <a:r>
                        <a:rPr lang="lt-LT" dirty="0">
                          <a:solidFill>
                            <a:schemeClr val="tx1"/>
                          </a:solidFill>
                          <a:latin typeface="Arial" panose="020B0604020202020204" pitchFamily="34" charset="0"/>
                          <a:cs typeface="Arial" panose="020B0604020202020204" pitchFamily="34" charset="0"/>
                        </a:rPr>
                        <a:t>. </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rPr>
                        <a:t>2022-2023 </a:t>
                      </a:r>
                      <a:r>
                        <a:rPr lang="lt-LT" dirty="0" err="1">
                          <a:solidFill>
                            <a:schemeClr val="tx1"/>
                          </a:solidFill>
                        </a:rPr>
                        <a:t>m.m</a:t>
                      </a:r>
                      <a:r>
                        <a:rPr lang="lt-LT" dirty="0">
                          <a:solidFill>
                            <a:schemeClr val="tx1"/>
                          </a:solidFill>
                        </a:rPr>
                        <a:t>. </a:t>
                      </a:r>
                      <a:endParaRPr lang="en-GB" dirty="0">
                        <a:solidFill>
                          <a:schemeClr val="tx1"/>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rPr>
                        <a:t>2023-2024m.m.</a:t>
                      </a:r>
                      <a:endParaRPr lang="en-GB" dirty="0">
                        <a:solidFill>
                          <a:schemeClr val="tx1"/>
                        </a:solidFill>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942163566"/>
                  </a:ext>
                </a:extLst>
              </a:tr>
              <a:tr h="1257187">
                <a:tc>
                  <a:txBody>
                    <a:bodyPr/>
                    <a:lstStyle/>
                    <a:p>
                      <a:r>
                        <a:rPr lang="lt-LT" dirty="0">
                          <a:solidFill>
                            <a:schemeClr val="tx1"/>
                          </a:solidFill>
                          <a:latin typeface="Arial" panose="020B0604020202020204" pitchFamily="34" charset="0"/>
                          <a:cs typeface="Arial" panose="020B0604020202020204" pitchFamily="34" charset="0"/>
                        </a:rPr>
                        <a:t>Negalią turinčių mokinių dalis nuo mokinių, turinčių specialiųjų ugdymosi poreikių, ugdomų integruotai bendrojo ugdymo mokyklose (proc.)</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lt-LT" dirty="0">
                        <a:solidFill>
                          <a:schemeClr val="tx1"/>
                        </a:solidFill>
                        <a:latin typeface="Arial" panose="020B0604020202020204" pitchFamily="34" charset="0"/>
                        <a:cs typeface="Arial" panose="020B0604020202020204" pitchFamily="34" charset="0"/>
                      </a:endParaRPr>
                    </a:p>
                    <a:p>
                      <a:pPr algn="ctr"/>
                      <a:r>
                        <a:rPr lang="lt-LT" dirty="0">
                          <a:solidFill>
                            <a:schemeClr val="tx1"/>
                          </a:solidFill>
                          <a:latin typeface="Arial" panose="020B0604020202020204" pitchFamily="34" charset="0"/>
                          <a:cs typeface="Arial" panose="020B0604020202020204" pitchFamily="34" charset="0"/>
                        </a:rPr>
                        <a:t>10,2</a:t>
                      </a:r>
                      <a:r>
                        <a:rPr lang="en-CA" dirty="0">
                          <a:solidFill>
                            <a:schemeClr val="tx1"/>
                          </a:solidFill>
                          <a:latin typeface="Arial" panose="020B0604020202020204" pitchFamily="34" charset="0"/>
                          <a:cs typeface="Arial" panose="020B0604020202020204" pitchFamily="34" charset="0"/>
                        </a:rPr>
                        <a:t>6%</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en-CA" dirty="0">
                        <a:solidFill>
                          <a:schemeClr val="tx1"/>
                        </a:solidFill>
                        <a:latin typeface="Arial" panose="020B0604020202020204" pitchFamily="34" charset="0"/>
                        <a:cs typeface="Arial" panose="020B0604020202020204" pitchFamily="34" charset="0"/>
                      </a:endParaRPr>
                    </a:p>
                    <a:p>
                      <a:pPr algn="ctr"/>
                      <a:r>
                        <a:rPr lang="en-GB" dirty="0">
                          <a:solidFill>
                            <a:schemeClr val="tx1"/>
                          </a:solidFill>
                          <a:latin typeface="Arial" panose="020B0604020202020204" pitchFamily="34" charset="0"/>
                          <a:cs typeface="Arial" panose="020B0604020202020204" pitchFamily="34" charset="0"/>
                        </a:rPr>
                        <a:t>11,39%</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endParaRPr lang="en-CA" dirty="0">
                        <a:solidFill>
                          <a:schemeClr val="tx1"/>
                        </a:solidFill>
                        <a:latin typeface="Arial" panose="020B0604020202020204" pitchFamily="34" charset="0"/>
                        <a:cs typeface="Arial" panose="020B0604020202020204" pitchFamily="34" charset="0"/>
                      </a:endParaRPr>
                    </a:p>
                    <a:p>
                      <a:pPr algn="ctr"/>
                      <a:r>
                        <a:rPr lang="en-GB" dirty="0">
                          <a:solidFill>
                            <a:schemeClr val="tx1"/>
                          </a:solidFill>
                          <a:latin typeface="Arial" panose="020B0604020202020204" pitchFamily="34" charset="0"/>
                          <a:cs typeface="Arial" panose="020B0604020202020204" pitchFamily="34" charset="0"/>
                        </a:rPr>
                        <a:t>10,32%</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27809025"/>
                  </a:ext>
                </a:extLst>
              </a:tr>
            </a:tbl>
          </a:graphicData>
        </a:graphic>
      </p:graphicFrame>
    </p:spTree>
    <p:extLst>
      <p:ext uri="{BB962C8B-B14F-4D97-AF65-F5344CB8AC3E}">
        <p14:creationId xmlns:p14="http://schemas.microsoft.com/office/powerpoint/2010/main" val="745783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47947F1-E108-1CAA-DFCC-A4220405E202}"/>
              </a:ext>
            </a:extLst>
          </p:cNvPr>
          <p:cNvSpPr>
            <a:spLocks noGrp="1"/>
          </p:cNvSpPr>
          <p:nvPr>
            <p:ph type="title"/>
          </p:nvPr>
        </p:nvSpPr>
        <p:spPr>
          <a:xfrm>
            <a:off x="612648" y="548639"/>
            <a:ext cx="10653578" cy="2285999"/>
          </a:xfrm>
        </p:spPr>
        <p:txBody>
          <a:bodyPr>
            <a:normAutofit/>
          </a:bodyPr>
          <a:lstStyle/>
          <a:p>
            <a:r>
              <a:rPr lang="lt-LT" sz="2800" dirty="0">
                <a:latin typeface="Arial" panose="020B0604020202020204" pitchFamily="34" charset="0"/>
                <a:cs typeface="Arial" panose="020B0604020202020204" pitchFamily="34" charset="0"/>
              </a:rPr>
              <a:t>Bendrose klasėse besimokančių mokinių turinčių specialiųjų ugdymosi poreikių, dalis (proc.) pagal mokyklos tipus</a:t>
            </a:r>
            <a:br>
              <a:rPr lang="lt-LT" sz="2800" dirty="0">
                <a:latin typeface="Arial" panose="020B0604020202020204" pitchFamily="34" charset="0"/>
                <a:cs typeface="Arial" panose="020B0604020202020204" pitchFamily="34" charset="0"/>
              </a:rPr>
            </a:br>
            <a:br>
              <a:rPr lang="en-CA" sz="2800" dirty="0">
                <a:latin typeface="Arial" panose="020B0604020202020204" pitchFamily="34" charset="0"/>
                <a:cs typeface="Arial" panose="020B0604020202020204" pitchFamily="34" charset="0"/>
              </a:rPr>
            </a:br>
            <a:r>
              <a:rPr lang="en-CA" sz="2000" dirty="0">
                <a:latin typeface="Arial" panose="020B0604020202020204" pitchFamily="34" charset="0"/>
                <a:cs typeface="Arial" panose="020B0604020202020204" pitchFamily="34" charset="0"/>
              </a:rPr>
              <a:t>*SUP </a:t>
            </a:r>
            <a:r>
              <a:rPr lang="en-CA" sz="2000" dirty="0" err="1">
                <a:latin typeface="Arial" panose="020B0604020202020204" pitchFamily="34" charset="0"/>
                <a:cs typeface="Arial" panose="020B0604020202020204" pitchFamily="34" charset="0"/>
              </a:rPr>
              <a:t>mokiniai</a:t>
            </a:r>
            <a:r>
              <a:rPr lang="en-CA" sz="2000" dirty="0">
                <a:latin typeface="Arial" panose="020B0604020202020204" pitchFamily="34" charset="0"/>
                <a:cs typeface="Arial" panose="020B0604020202020204" pitchFamily="34" charset="0"/>
              </a:rPr>
              <a:t> (</a:t>
            </a:r>
            <a:r>
              <a:rPr lang="en-CA" sz="2000" dirty="0" err="1">
                <a:latin typeface="Arial" panose="020B0604020202020204" pitchFamily="34" charset="0"/>
                <a:cs typeface="Arial" panose="020B0604020202020204" pitchFamily="34" charset="0"/>
              </a:rPr>
              <a:t>nustat</a:t>
            </a:r>
            <a:r>
              <a:rPr lang="lt-LT" sz="2000" dirty="0">
                <a:latin typeface="Arial" panose="020B0604020202020204" pitchFamily="34" charset="0"/>
                <a:cs typeface="Arial" panose="020B0604020202020204" pitchFamily="34" charset="0"/>
              </a:rPr>
              <a:t>ė</a:t>
            </a:r>
            <a:r>
              <a:rPr lang="en-CA" sz="2000" dirty="0">
                <a:latin typeface="Arial" panose="020B0604020202020204" pitchFamily="34" charset="0"/>
                <a:cs typeface="Arial" panose="020B0604020202020204" pitchFamily="34" charset="0"/>
              </a:rPr>
              <a:t> PPT)</a:t>
            </a:r>
            <a:r>
              <a:rPr lang="lt-LT" sz="2000" dirty="0">
                <a:latin typeface="Arial" panose="020B0604020202020204" pitchFamily="34" charset="0"/>
                <a:cs typeface="Arial" panose="020B0604020202020204" pitchFamily="34" charset="0"/>
              </a:rPr>
              <a:t> ir mokiniai, kuriems kalbėjimo ir kalbos sutrikimus nustatė mokyklos VGK</a:t>
            </a:r>
            <a:endParaRPr lang="en-GB" sz="2000" dirty="0">
              <a:latin typeface="Arial" panose="020B0604020202020204" pitchFamily="34" charset="0"/>
              <a:cs typeface="Arial" panose="020B0604020202020204" pitchFamily="34" charset="0"/>
            </a:endParaRPr>
          </a:p>
        </p:txBody>
      </p:sp>
      <p:graphicFrame>
        <p:nvGraphicFramePr>
          <p:cNvPr id="4" name="Turinio vietos rezervavimo ženklas 3">
            <a:extLst>
              <a:ext uri="{FF2B5EF4-FFF2-40B4-BE49-F238E27FC236}">
                <a16:creationId xmlns:a16="http://schemas.microsoft.com/office/drawing/2014/main" id="{0D53BA08-C769-F74C-43AF-339C6E0647A8}"/>
              </a:ext>
            </a:extLst>
          </p:cNvPr>
          <p:cNvGraphicFramePr>
            <a:graphicFrameLocks noGrp="1"/>
          </p:cNvGraphicFramePr>
          <p:nvPr>
            <p:ph idx="1"/>
            <p:extLst>
              <p:ext uri="{D42A27DB-BD31-4B8C-83A1-F6EECF244321}">
                <p14:modId xmlns:p14="http://schemas.microsoft.com/office/powerpoint/2010/main" val="1712416461"/>
              </p:ext>
            </p:extLst>
          </p:nvPr>
        </p:nvGraphicFramePr>
        <p:xfrm>
          <a:off x="612514" y="2982811"/>
          <a:ext cx="10653712" cy="2286000"/>
        </p:xfrm>
        <a:graphic>
          <a:graphicData uri="http://schemas.openxmlformats.org/drawingml/2006/table">
            <a:tbl>
              <a:tblPr firstRow="1" bandRow="1">
                <a:tableStyleId>{5C22544A-7EE6-4342-B048-85BDC9FD1C3A}</a:tableStyleId>
              </a:tblPr>
              <a:tblGrid>
                <a:gridCol w="2663428">
                  <a:extLst>
                    <a:ext uri="{9D8B030D-6E8A-4147-A177-3AD203B41FA5}">
                      <a16:colId xmlns:a16="http://schemas.microsoft.com/office/drawing/2014/main" val="411207008"/>
                    </a:ext>
                  </a:extLst>
                </a:gridCol>
                <a:gridCol w="2663428">
                  <a:extLst>
                    <a:ext uri="{9D8B030D-6E8A-4147-A177-3AD203B41FA5}">
                      <a16:colId xmlns:a16="http://schemas.microsoft.com/office/drawing/2014/main" val="77909239"/>
                    </a:ext>
                  </a:extLst>
                </a:gridCol>
                <a:gridCol w="2663428">
                  <a:extLst>
                    <a:ext uri="{9D8B030D-6E8A-4147-A177-3AD203B41FA5}">
                      <a16:colId xmlns:a16="http://schemas.microsoft.com/office/drawing/2014/main" val="1512053784"/>
                    </a:ext>
                  </a:extLst>
                </a:gridCol>
                <a:gridCol w="2663428">
                  <a:extLst>
                    <a:ext uri="{9D8B030D-6E8A-4147-A177-3AD203B41FA5}">
                      <a16:colId xmlns:a16="http://schemas.microsoft.com/office/drawing/2014/main" val="24999733"/>
                    </a:ext>
                  </a:extLst>
                </a:gridCol>
              </a:tblGrid>
              <a:tr h="0">
                <a:tc>
                  <a:txBody>
                    <a:bodyPr/>
                    <a:lstStyle/>
                    <a:p>
                      <a:pPr algn="ctr"/>
                      <a:r>
                        <a:rPr lang="lt-LT" dirty="0">
                          <a:solidFill>
                            <a:schemeClr val="tx1"/>
                          </a:solidFill>
                          <a:latin typeface="Arial" panose="020B0604020202020204" pitchFamily="34" charset="0"/>
                          <a:cs typeface="Arial" panose="020B0604020202020204" pitchFamily="34" charset="0"/>
                        </a:rPr>
                        <a:t>Mokyklos tipas</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2021-2022 </a:t>
                      </a:r>
                      <a:r>
                        <a:rPr lang="lt-LT" dirty="0" err="1">
                          <a:solidFill>
                            <a:schemeClr val="tx1"/>
                          </a:solidFill>
                          <a:latin typeface="Arial" panose="020B0604020202020204" pitchFamily="34" charset="0"/>
                          <a:cs typeface="Arial" panose="020B0604020202020204" pitchFamily="34" charset="0"/>
                        </a:rPr>
                        <a:t>m.m</a:t>
                      </a:r>
                      <a:r>
                        <a:rPr lang="lt-LT" dirty="0">
                          <a:solidFill>
                            <a:schemeClr val="tx1"/>
                          </a:solidFill>
                          <a:latin typeface="Arial" panose="020B0604020202020204" pitchFamily="34" charset="0"/>
                          <a:cs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2022-2023 </a:t>
                      </a:r>
                      <a:r>
                        <a:rPr lang="lt-LT" dirty="0" err="1">
                          <a:solidFill>
                            <a:schemeClr val="tx1"/>
                          </a:solidFill>
                          <a:latin typeface="Arial" panose="020B0604020202020204" pitchFamily="34" charset="0"/>
                          <a:cs typeface="Arial" panose="020B0604020202020204" pitchFamily="34" charset="0"/>
                        </a:rPr>
                        <a:t>m.m</a:t>
                      </a:r>
                      <a:r>
                        <a:rPr lang="lt-LT" dirty="0">
                          <a:solidFill>
                            <a:schemeClr val="tx1"/>
                          </a:solidFill>
                          <a:latin typeface="Arial" panose="020B0604020202020204" pitchFamily="34" charset="0"/>
                          <a:cs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2023-2024 </a:t>
                      </a:r>
                      <a:r>
                        <a:rPr lang="lt-LT" dirty="0" err="1">
                          <a:solidFill>
                            <a:schemeClr val="tx1"/>
                          </a:solidFill>
                          <a:latin typeface="Arial" panose="020B0604020202020204" pitchFamily="34" charset="0"/>
                          <a:cs typeface="Arial" panose="020B0604020202020204" pitchFamily="34" charset="0"/>
                        </a:rPr>
                        <a:t>m.m</a:t>
                      </a:r>
                      <a:r>
                        <a:rPr lang="lt-LT" dirty="0">
                          <a:solidFill>
                            <a:schemeClr val="tx1"/>
                          </a:solidFill>
                          <a:latin typeface="Arial" panose="020B0604020202020204" pitchFamily="34" charset="0"/>
                          <a:cs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910755495"/>
                  </a:ext>
                </a:extLst>
              </a:tr>
              <a:tr h="370840">
                <a:tc>
                  <a:txBody>
                    <a:bodyPr/>
                    <a:lstStyle/>
                    <a:p>
                      <a:r>
                        <a:rPr lang="lt-LT" dirty="0">
                          <a:latin typeface="Arial" panose="020B0604020202020204" pitchFamily="34" charset="0"/>
                          <a:cs typeface="Arial" panose="020B0604020202020204" pitchFamily="34" charset="0"/>
                        </a:rPr>
                        <a:t>Aukštakalnio pradinė mokykla</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latin typeface="Arial" panose="020B0604020202020204" pitchFamily="34" charset="0"/>
                          <a:cs typeface="Arial" panose="020B0604020202020204" pitchFamily="34" charset="0"/>
                        </a:rPr>
                        <a:t>26,09</a:t>
                      </a:r>
                      <a:r>
                        <a:rPr lang="en-CA"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26,</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62%</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27%</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437330336"/>
                  </a:ext>
                </a:extLst>
              </a:tr>
              <a:tr h="370840">
                <a:tc>
                  <a:txBody>
                    <a:bodyPr/>
                    <a:lstStyle/>
                    <a:p>
                      <a:r>
                        <a:rPr lang="en-CA" dirty="0" err="1">
                          <a:latin typeface="Arial" panose="020B0604020202020204" pitchFamily="34" charset="0"/>
                          <a:cs typeface="Arial" panose="020B0604020202020204" pitchFamily="34" charset="0"/>
                        </a:rPr>
                        <a:t>Progimnazijos</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dirty="0">
                          <a:latin typeface="Arial" panose="020B0604020202020204" pitchFamily="34" charset="0"/>
                          <a:cs typeface="Arial" panose="020B0604020202020204" pitchFamily="34" charset="0"/>
                        </a:rPr>
                        <a:t>18,8</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18,8%</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92467202"/>
                  </a:ext>
                </a:extLst>
              </a:tr>
              <a:tr h="370840">
                <a:tc>
                  <a:txBody>
                    <a:bodyPr/>
                    <a:lstStyle/>
                    <a:p>
                      <a:r>
                        <a:rPr lang="en-CA" dirty="0" err="1">
                          <a:latin typeface="Arial" panose="020B0604020202020204" pitchFamily="34" charset="0"/>
                          <a:cs typeface="Arial" panose="020B0604020202020204" pitchFamily="34" charset="0"/>
                        </a:rPr>
                        <a:t>Gimnazijos</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9</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7,63%</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8,02%</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440072651"/>
                  </a:ext>
                </a:extLst>
              </a:tr>
            </a:tbl>
          </a:graphicData>
        </a:graphic>
      </p:graphicFrame>
    </p:spTree>
    <p:extLst>
      <p:ext uri="{BB962C8B-B14F-4D97-AF65-F5344CB8AC3E}">
        <p14:creationId xmlns:p14="http://schemas.microsoft.com/office/powerpoint/2010/main" val="2360924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4302CE7-A0F2-595B-3504-8514FF8043D4}"/>
              </a:ext>
            </a:extLst>
          </p:cNvPr>
          <p:cNvSpPr>
            <a:spLocks noGrp="1"/>
          </p:cNvSpPr>
          <p:nvPr>
            <p:ph type="title"/>
          </p:nvPr>
        </p:nvSpPr>
        <p:spPr/>
        <p:txBody>
          <a:bodyPr>
            <a:normAutofit/>
          </a:bodyPr>
          <a:lstStyle/>
          <a:p>
            <a:pPr algn="ctr"/>
            <a:r>
              <a:rPr lang="lt-LT" sz="2800" dirty="0">
                <a:latin typeface="Arial" panose="020B0604020202020204" pitchFamily="34" charset="0"/>
                <a:cs typeface="Arial" panose="020B0604020202020204" pitchFamily="34" charset="0"/>
              </a:rPr>
              <a:t>DĖL ASMENŲ SU NEGALIA REIKALŲ KOORDINAVIMO FUNKCIJOS VYKDYMO</a:t>
            </a:r>
            <a:endParaRPr lang="en-GB" sz="2800" dirty="0">
              <a:latin typeface="Arial" panose="020B0604020202020204" pitchFamily="34" charset="0"/>
              <a:cs typeface="Arial" panose="020B0604020202020204" pitchFamily="34" charset="0"/>
            </a:endParaRPr>
          </a:p>
        </p:txBody>
      </p:sp>
      <p:sp>
        <p:nvSpPr>
          <p:cNvPr id="3" name="Turinio vietos rezervavimo ženklas 2">
            <a:extLst>
              <a:ext uri="{FF2B5EF4-FFF2-40B4-BE49-F238E27FC236}">
                <a16:creationId xmlns:a16="http://schemas.microsoft.com/office/drawing/2014/main" id="{87BA7E66-6107-7BA4-D020-E8D772BABADF}"/>
              </a:ext>
            </a:extLst>
          </p:cNvPr>
          <p:cNvSpPr>
            <a:spLocks noGrp="1"/>
          </p:cNvSpPr>
          <p:nvPr>
            <p:ph idx="1"/>
          </p:nvPr>
        </p:nvSpPr>
        <p:spPr/>
        <p:txBody>
          <a:bodyPr>
            <a:normAutofit fontScale="85000" lnSpcReduction="20000"/>
          </a:bodyPr>
          <a:lstStyle/>
          <a:p>
            <a:r>
              <a:rPr lang="lt-LT" sz="1600" dirty="0">
                <a:latin typeface="Arial" panose="020B0604020202020204" pitchFamily="34" charset="0"/>
                <a:cs typeface="Arial" panose="020B0604020202020204" pitchFamily="34" charset="0"/>
              </a:rPr>
              <a:t>2024 m. sausio mėn. 1d. Įsigaliojo Lietuvos Respublikos neįgaliųjų socialinės integracijos įstatymo Nr. I-2044 pakeitimo įstatymas ( Lietuvos Respublikos asmens su negalia teisų apsaugos pagrindų įstatymas), kuriuo savivaldybės administracijoms pavesta atlikti asmenų su negalia reikalų koordinavimo funkciją.</a:t>
            </a:r>
          </a:p>
          <a:p>
            <a:r>
              <a:rPr lang="lt-LT" sz="1600" dirty="0">
                <a:latin typeface="Arial" panose="020B0604020202020204" pitchFamily="34" charset="0"/>
                <a:cs typeface="Arial" panose="020B0604020202020204" pitchFamily="34" charset="0"/>
              </a:rPr>
              <a:t>2024 m. vasario mėn. 5 d. Administracijos direktorius pasirašė įsakymą Nr. AĮ-43 Dėl Utenos rajono savivaldybės administracijos socialinių reikalų ir sveikatos  apsaugos skyriaus vyriausiojo specialisto, dirbančio pagal darbo sutartį, pareigybės įsteigimo ir pareigybės aprašymo patvirtinimo.</a:t>
            </a:r>
          </a:p>
          <a:p>
            <a:r>
              <a:rPr lang="lt-LT" sz="1400" dirty="0">
                <a:latin typeface="Arial" panose="020B0604020202020204" pitchFamily="34" charset="0"/>
                <a:cs typeface="Arial" panose="020B0604020202020204" pitchFamily="34" charset="0"/>
              </a:rPr>
              <a:t>Asmenų su negalia reikalų koordinatorius atlieka šias funkcijas:</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Teisių apsaugos užtikrinimas</a:t>
            </a:r>
            <a:r>
              <a:rPr lang="lt-LT" sz="1400" dirty="0">
                <a:latin typeface="Arial" panose="020B0604020202020204" pitchFamily="34" charset="0"/>
                <a:cs typeface="Arial" panose="020B0604020202020204" pitchFamily="34" charset="0"/>
              </a:rPr>
              <a:t>: Įtraukia asmens su negalia teisių apsaugos priemones į savivaldybės planavimo dokumentus ir koordinuoja jų įgyvendinimą.</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Tarybos veiklos koordinavimas</a:t>
            </a:r>
            <a:r>
              <a:rPr lang="lt-LT" sz="1400" dirty="0">
                <a:latin typeface="Arial" panose="020B0604020202020204" pitchFamily="34" charset="0"/>
                <a:cs typeface="Arial" panose="020B0604020202020204" pitchFamily="34" charset="0"/>
              </a:rPr>
              <a:t>: Organizuoja ir koordinuoja Asmens su negalia gerovės tarybos veiklą savivaldybėje.</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Stebėsena ir analizė</a:t>
            </a:r>
            <a:r>
              <a:rPr lang="lt-LT" sz="1400" dirty="0">
                <a:latin typeface="Arial" panose="020B0604020202020204" pitchFamily="34" charset="0"/>
                <a:cs typeface="Arial" panose="020B0604020202020204" pitchFamily="34" charset="0"/>
              </a:rPr>
              <a:t>: Renka, sistemina ir analizuoja duomenis apie asmenų su negalia padėtį, paslaugų prieinamumą ir poreikį, teikia išvadas bei pasiūlymus savivaldybės administracijos direktoriui ir institucijoms.</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Tarpžinybinis bendradarbiavimas</a:t>
            </a:r>
            <a:r>
              <a:rPr lang="lt-LT" sz="1400" dirty="0">
                <a:latin typeface="Arial" panose="020B0604020202020204" pitchFamily="34" charset="0"/>
                <a:cs typeface="Arial" panose="020B0604020202020204" pitchFamily="34" charset="0"/>
              </a:rPr>
              <a:t>: Skatina ir inicijuoja efektyvų bendradarbiavimą tarp įvairių sektorių, siekiant kompleksiškai spręsti asmenų su negalia problemas ir sudaryti sąlygas jų savarankiškam gyvenimui.</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Pagalbos koordinavimas</a:t>
            </a:r>
            <a:r>
              <a:rPr lang="lt-LT" sz="1400" dirty="0">
                <a:latin typeface="Arial" panose="020B0604020202020204" pitchFamily="34" charset="0"/>
                <a:cs typeface="Arial" panose="020B0604020202020204" pitchFamily="34" charset="0"/>
              </a:rPr>
              <a:t>: Užtikrina pagalbos plano įgyvendinimą, koordinuoja paslaugų teikimą, būsto pritaikymą ir techninių pagalbos priemonių suteikimą.</a:t>
            </a:r>
          </a:p>
          <a:p>
            <a:pPr>
              <a:buFont typeface="Arial" panose="020B0604020202020204" pitchFamily="34" charset="0"/>
              <a:buChar char="•"/>
            </a:pPr>
            <a:r>
              <a:rPr lang="lt-LT" sz="1400" b="1" dirty="0">
                <a:latin typeface="Arial" panose="020B0604020202020204" pitchFamily="34" charset="0"/>
                <a:cs typeface="Arial" panose="020B0604020202020204" pitchFamily="34" charset="0"/>
              </a:rPr>
              <a:t>Konsultavimas ir informavimas</a:t>
            </a:r>
            <a:r>
              <a:rPr lang="lt-LT" sz="1400" dirty="0">
                <a:latin typeface="Arial" panose="020B0604020202020204" pitchFamily="34" charset="0"/>
                <a:cs typeface="Arial" panose="020B0604020202020204" pitchFamily="34" charset="0"/>
              </a:rPr>
              <a:t>: Teikia konsultacijas ir informaciją asmenims su negalia, jų atstovams, savivaldybės įstaigoms ir nevyriausybinėms organizacijoms apie teikiamas paslaugas ir priemones.</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79326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9C5AE81-B86A-1195-5580-7F583B64F45A}"/>
              </a:ext>
            </a:extLst>
          </p:cNvPr>
          <p:cNvSpPr>
            <a:spLocks noGrp="1"/>
          </p:cNvSpPr>
          <p:nvPr>
            <p:ph type="title"/>
          </p:nvPr>
        </p:nvSpPr>
        <p:spPr>
          <a:xfrm>
            <a:off x="597160" y="574215"/>
            <a:ext cx="3595634" cy="1757505"/>
          </a:xfrm>
        </p:spPr>
        <p:txBody>
          <a:bodyPr>
            <a:normAutofit fontScale="90000"/>
          </a:bodyPr>
          <a:lstStyle/>
          <a:p>
            <a:r>
              <a:rPr lang="lt-LT" sz="2400" dirty="0">
                <a:latin typeface="Arial" panose="020B0604020202020204" pitchFamily="34" charset="0"/>
                <a:cs typeface="Arial" panose="020B0604020202020204" pitchFamily="34" charset="0"/>
              </a:rPr>
              <a:t>Specialusis ugdymas Utenos rajono savivaldybėje.</a:t>
            </a:r>
            <a:br>
              <a:rPr lang="lt-LT" sz="2400" dirty="0">
                <a:latin typeface="Arial" panose="020B0604020202020204" pitchFamily="34" charset="0"/>
                <a:cs typeface="Arial" panose="020B0604020202020204" pitchFamily="34" charset="0"/>
              </a:rPr>
            </a:br>
            <a:r>
              <a:rPr lang="lt-LT" sz="2400" dirty="0">
                <a:latin typeface="Arial" panose="020B0604020202020204" pitchFamily="34" charset="0"/>
                <a:cs typeface="Arial" panose="020B0604020202020204" pitchFamily="34" charset="0"/>
              </a:rPr>
              <a:t>Utenos Krašuonos progimnazijos „Versmės“ </a:t>
            </a:r>
            <a:r>
              <a:rPr lang="en-CA" sz="2400" dirty="0" err="1">
                <a:latin typeface="Arial" panose="020B0604020202020204" pitchFamily="34" charset="0"/>
                <a:cs typeface="Arial" panose="020B0604020202020204" pitchFamily="34" charset="0"/>
              </a:rPr>
              <a:t>skyriu</a:t>
            </a:r>
            <a:r>
              <a:rPr lang="lt-LT" sz="2400" dirty="0">
                <a:latin typeface="Arial" panose="020B0604020202020204" pitchFamily="34" charset="0"/>
                <a:cs typeface="Arial" panose="020B0604020202020204" pitchFamily="34" charset="0"/>
              </a:rPr>
              <a:t>je</a:t>
            </a:r>
            <a:r>
              <a:rPr lang="en-CA"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graphicFrame>
        <p:nvGraphicFramePr>
          <p:cNvPr id="5" name="Turinio vietos rezervavimo ženklas 4">
            <a:extLst>
              <a:ext uri="{FF2B5EF4-FFF2-40B4-BE49-F238E27FC236}">
                <a16:creationId xmlns:a16="http://schemas.microsoft.com/office/drawing/2014/main" id="{F5E177CF-5799-D1F2-4C12-99AD7422CC2E}"/>
              </a:ext>
            </a:extLst>
          </p:cNvPr>
          <p:cNvGraphicFramePr>
            <a:graphicFrameLocks noGrp="1"/>
          </p:cNvGraphicFramePr>
          <p:nvPr>
            <p:ph idx="1"/>
            <p:extLst>
              <p:ext uri="{D42A27DB-BD31-4B8C-83A1-F6EECF244321}">
                <p14:modId xmlns:p14="http://schemas.microsoft.com/office/powerpoint/2010/main" val="3093088293"/>
              </p:ext>
            </p:extLst>
          </p:nvPr>
        </p:nvGraphicFramePr>
        <p:xfrm>
          <a:off x="5124143" y="1897627"/>
          <a:ext cx="6280150" cy="3401960"/>
        </p:xfrm>
        <a:graphic>
          <a:graphicData uri="http://schemas.openxmlformats.org/drawingml/2006/table">
            <a:tbl>
              <a:tblPr firstRow="1" bandRow="1">
                <a:tableStyleId>{5C22544A-7EE6-4342-B048-85BDC9FD1C3A}</a:tableStyleId>
              </a:tblPr>
              <a:tblGrid>
                <a:gridCol w="1256030">
                  <a:extLst>
                    <a:ext uri="{9D8B030D-6E8A-4147-A177-3AD203B41FA5}">
                      <a16:colId xmlns:a16="http://schemas.microsoft.com/office/drawing/2014/main" val="3427219790"/>
                    </a:ext>
                  </a:extLst>
                </a:gridCol>
                <a:gridCol w="1256030">
                  <a:extLst>
                    <a:ext uri="{9D8B030D-6E8A-4147-A177-3AD203B41FA5}">
                      <a16:colId xmlns:a16="http://schemas.microsoft.com/office/drawing/2014/main" val="3550481466"/>
                    </a:ext>
                  </a:extLst>
                </a:gridCol>
                <a:gridCol w="1256030">
                  <a:extLst>
                    <a:ext uri="{9D8B030D-6E8A-4147-A177-3AD203B41FA5}">
                      <a16:colId xmlns:a16="http://schemas.microsoft.com/office/drawing/2014/main" val="1452053382"/>
                    </a:ext>
                  </a:extLst>
                </a:gridCol>
                <a:gridCol w="1256030">
                  <a:extLst>
                    <a:ext uri="{9D8B030D-6E8A-4147-A177-3AD203B41FA5}">
                      <a16:colId xmlns:a16="http://schemas.microsoft.com/office/drawing/2014/main" val="4204906057"/>
                    </a:ext>
                  </a:extLst>
                </a:gridCol>
                <a:gridCol w="1256030">
                  <a:extLst>
                    <a:ext uri="{9D8B030D-6E8A-4147-A177-3AD203B41FA5}">
                      <a16:colId xmlns:a16="http://schemas.microsoft.com/office/drawing/2014/main" val="2678368238"/>
                    </a:ext>
                  </a:extLst>
                </a:gridCol>
              </a:tblGrid>
              <a:tr h="1205758">
                <a:tc>
                  <a:txBody>
                    <a:bodyPr/>
                    <a:lstStyle/>
                    <a:p>
                      <a:pPr algn="ctr"/>
                      <a:r>
                        <a:rPr lang="lt-LT" dirty="0">
                          <a:solidFill>
                            <a:schemeClr val="tx1"/>
                          </a:solidFill>
                          <a:latin typeface="Arial" panose="020B0604020202020204" pitchFamily="34" charset="0"/>
                          <a:cs typeface="Arial" panose="020B0604020202020204" pitchFamily="34" charset="0"/>
                        </a:rPr>
                        <a:t>Metai</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sz="1600" b="0" dirty="0">
                          <a:solidFill>
                            <a:schemeClr val="tx1"/>
                          </a:solidFill>
                          <a:latin typeface="Arial" panose="020B0604020202020204" pitchFamily="34" charset="0"/>
                          <a:cs typeface="Arial" panose="020B0604020202020204" pitchFamily="34" charset="0"/>
                        </a:rPr>
                        <a:t>2020-2021 m. m.</a:t>
                      </a:r>
                      <a:endParaRPr lang="en-GB" sz="1600" b="0"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2021-2022 m. m.</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2022-2023 m. m.</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2023-2024 m. m.</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913626794"/>
                  </a:ext>
                </a:extLst>
              </a:tr>
              <a:tr h="904319">
                <a:tc>
                  <a:txBody>
                    <a:bodyPr/>
                    <a:lstStyle/>
                    <a:p>
                      <a:r>
                        <a:rPr lang="lt-LT" dirty="0">
                          <a:latin typeface="Arial" panose="020B0604020202020204" pitchFamily="34" charset="0"/>
                          <a:cs typeface="Arial" panose="020B0604020202020204" pitchFamily="34" charset="0"/>
                        </a:rPr>
                        <a:t>Mokinių skaičius</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latin typeface="Arial" panose="020B0604020202020204" pitchFamily="34" charset="0"/>
                          <a:cs typeface="Arial" panose="020B0604020202020204" pitchFamily="34" charset="0"/>
                        </a:rPr>
                        <a:t>30</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30</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32</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31</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567490201"/>
                  </a:ext>
                </a:extLst>
              </a:tr>
              <a:tr h="1291883">
                <a:tc>
                  <a:txBody>
                    <a:bodyPr/>
                    <a:lstStyle/>
                    <a:p>
                      <a:r>
                        <a:rPr lang="lt-LT" dirty="0">
                          <a:latin typeface="Arial" panose="020B0604020202020204" pitchFamily="34" charset="0"/>
                          <a:cs typeface="Arial" panose="020B0604020202020204" pitchFamily="34" charset="0"/>
                        </a:rPr>
                        <a:t>Mokinių dalis (proc.)</a:t>
                      </a:r>
                      <a:endParaRPr lang="en-GB" dirty="0">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lt-LT" dirty="0">
                          <a:solidFill>
                            <a:schemeClr val="tx1"/>
                          </a:solidFill>
                          <a:latin typeface="Arial" panose="020B0604020202020204" pitchFamily="34" charset="0"/>
                          <a:cs typeface="Arial" panose="020B0604020202020204" pitchFamily="34" charset="0"/>
                        </a:rPr>
                        <a:t>5</a:t>
                      </a:r>
                      <a:r>
                        <a:rPr lang="en-CA" dirty="0">
                          <a:solidFill>
                            <a:schemeClr val="tx1"/>
                          </a:solidFill>
                          <a:latin typeface="Arial" panose="020B0604020202020204" pitchFamily="34" charset="0"/>
                          <a:cs typeface="Arial" panose="020B0604020202020204" pitchFamily="34" charset="0"/>
                        </a:rPr>
                        <a:t>,</a:t>
                      </a:r>
                      <a:r>
                        <a:rPr lang="lt-LT" dirty="0">
                          <a:solidFill>
                            <a:schemeClr val="tx1"/>
                          </a:solidFill>
                          <a:latin typeface="Arial" panose="020B0604020202020204" pitchFamily="34" charset="0"/>
                          <a:cs typeface="Arial" panose="020B0604020202020204" pitchFamily="34" charset="0"/>
                        </a:rPr>
                        <a:t>05</a:t>
                      </a:r>
                      <a:r>
                        <a:rPr lang="en-CA" dirty="0">
                          <a:solidFill>
                            <a:schemeClr val="tx1"/>
                          </a:solidFill>
                          <a:latin typeface="Arial" panose="020B0604020202020204" pitchFamily="34" charset="0"/>
                          <a:cs typeface="Arial" panose="020B0604020202020204" pitchFamily="34" charset="0"/>
                        </a:rPr>
                        <a:t>%</a:t>
                      </a:r>
                      <a:endParaRPr lang="en-GB" dirty="0">
                        <a:solidFill>
                          <a:schemeClr val="tx1"/>
                        </a:solidFill>
                        <a:latin typeface="Arial" panose="020B0604020202020204" pitchFamily="34" charset="0"/>
                        <a:cs typeface="Arial" panose="020B0604020202020204" pitchFamily="34" charset="0"/>
                      </a:endParaRP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4,41%</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4,16%</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093645798"/>
                  </a:ext>
                </a:extLst>
              </a:tr>
            </a:tbl>
          </a:graphicData>
        </a:graphic>
      </p:graphicFrame>
      <p:sp>
        <p:nvSpPr>
          <p:cNvPr id="4" name="Teksto vietos rezervavimo ženklas 3">
            <a:extLst>
              <a:ext uri="{FF2B5EF4-FFF2-40B4-BE49-F238E27FC236}">
                <a16:creationId xmlns:a16="http://schemas.microsoft.com/office/drawing/2014/main" id="{DBF62FA0-87BD-F44E-61DC-007B2DE682BF}"/>
              </a:ext>
            </a:extLst>
          </p:cNvPr>
          <p:cNvSpPr>
            <a:spLocks noGrp="1"/>
          </p:cNvSpPr>
          <p:nvPr>
            <p:ph type="body" sz="half" idx="2"/>
          </p:nvPr>
        </p:nvSpPr>
        <p:spPr>
          <a:xfrm>
            <a:off x="597160" y="2536724"/>
            <a:ext cx="3595634" cy="3994906"/>
          </a:xfrm>
        </p:spPr>
        <p:txBody>
          <a:bodyPr>
            <a:normAutofit fontScale="92500" lnSpcReduction="10000"/>
          </a:bodyPr>
          <a:lstStyle/>
          <a:p>
            <a:r>
              <a:rPr lang="lt-LT" dirty="0">
                <a:latin typeface="Arial" panose="020B0604020202020204" pitchFamily="34" charset="0"/>
                <a:cs typeface="Arial" panose="020B0604020202020204" pitchFamily="34" charset="0"/>
              </a:rPr>
              <a:t>Utenos rajono savivaldybės tarybos 202</a:t>
            </a:r>
            <a:r>
              <a:rPr lang="en-CA" dirty="0">
                <a:latin typeface="Arial" panose="020B0604020202020204" pitchFamily="34" charset="0"/>
                <a:cs typeface="Arial" panose="020B0604020202020204" pitchFamily="34" charset="0"/>
              </a:rPr>
              <a:t>0 </a:t>
            </a:r>
            <a:r>
              <a:rPr lang="lt-LT" dirty="0">
                <a:latin typeface="Arial" panose="020B0604020202020204" pitchFamily="34" charset="0"/>
                <a:cs typeface="Arial" panose="020B0604020202020204" pitchFamily="34" charset="0"/>
              </a:rPr>
              <a:t>m. birželio 25d. Sprendimu Nr. TS-181 „ Dėl specialiosios mokyklos- daugiafunkcio centro reorganizavimo ir Utenos Krašuonos progimnazijos nuostatų patvirtinimo“</a:t>
            </a:r>
            <a:endParaRPr lang="en-CA" dirty="0">
              <a:latin typeface="Arial" panose="020B0604020202020204" pitchFamily="34" charset="0"/>
              <a:cs typeface="Arial" panose="020B0604020202020204" pitchFamily="34" charset="0"/>
            </a:endParaRPr>
          </a:p>
          <a:p>
            <a:r>
              <a:rPr lang="lt-LT" dirty="0">
                <a:latin typeface="Arial" panose="020B0604020202020204" pitchFamily="34" charset="0"/>
                <a:cs typeface="Arial" panose="020B0604020202020204" pitchFamily="34" charset="0"/>
              </a:rPr>
              <a:t> </a:t>
            </a:r>
            <a:r>
              <a:rPr lang="lt-LT" b="1" dirty="0">
                <a:latin typeface="Arial" panose="020B0604020202020204" pitchFamily="34" charset="0"/>
                <a:cs typeface="Arial" panose="020B0604020202020204" pitchFamily="34" charset="0"/>
              </a:rPr>
              <a:t>Utenos specialiojo ugdymo ir užimtumo centras reorganizuotas į Utenos Krašuonos progimnazijos „Versmės“ skyrių.</a:t>
            </a:r>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8184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BB1C617-5828-7B6C-06B0-17DF81209E03}"/>
              </a:ext>
            </a:extLst>
          </p:cNvPr>
          <p:cNvSpPr>
            <a:spLocks noGrp="1"/>
          </p:cNvSpPr>
          <p:nvPr>
            <p:ph type="title"/>
          </p:nvPr>
        </p:nvSpPr>
        <p:spPr>
          <a:xfrm>
            <a:off x="612648" y="548639"/>
            <a:ext cx="10653578" cy="1791437"/>
          </a:xfrm>
        </p:spPr>
        <p:txBody>
          <a:bodyPr>
            <a:noAutofit/>
          </a:bodyPr>
          <a:lstStyle/>
          <a:p>
            <a:r>
              <a:rPr lang="en-CA" sz="2400" dirty="0">
                <a:latin typeface="Arial" panose="020B0604020202020204" pitchFamily="34" charset="0"/>
                <a:cs typeface="Arial" panose="020B0604020202020204" pitchFamily="34" charset="0"/>
              </a:rPr>
              <a:t>Special</a:t>
            </a:r>
            <a:r>
              <a:rPr lang="lt-LT" sz="2400" dirty="0" err="1">
                <a:latin typeface="Arial" panose="020B0604020202020204" pitchFamily="34" charset="0"/>
                <a:cs typeface="Arial" panose="020B0604020202020204" pitchFamily="34" charset="0"/>
              </a:rPr>
              <a:t>iųjų</a:t>
            </a:r>
            <a:r>
              <a:rPr lang="lt-LT" sz="2400" dirty="0">
                <a:latin typeface="Arial" panose="020B0604020202020204" pitchFamily="34" charset="0"/>
                <a:cs typeface="Arial" panose="020B0604020202020204" pitchFamily="34" charset="0"/>
              </a:rPr>
              <a:t> mokymosi poreikių turinčių vaikų skaičius bendrose ugdymo įstaigose 2023-2024 m. m.</a:t>
            </a:r>
            <a:br>
              <a:rPr lang="lt-LT" sz="2400" dirty="0">
                <a:latin typeface="Arial" panose="020B0604020202020204" pitchFamily="34" charset="0"/>
                <a:cs typeface="Arial" panose="020B0604020202020204" pitchFamily="34" charset="0"/>
              </a:rPr>
            </a:br>
            <a:r>
              <a:rPr lang="lt-LT" sz="2400" dirty="0">
                <a:latin typeface="Arial" panose="020B0604020202020204" pitchFamily="34" charset="0"/>
                <a:cs typeface="Arial" panose="020B0604020202020204" pitchFamily="34" charset="0"/>
              </a:rPr>
              <a:t>*SUP mokiniai(nustatė PPT) ir mokiniai , kuriems kalbėjimo ir kalbos sutrikimus nustatė mokyklos VGK (be „Versmės“ skyriaus)</a:t>
            </a:r>
            <a:br>
              <a:rPr lang="lt-LT" sz="2000" dirty="0">
                <a:latin typeface="Arial" panose="020B0604020202020204" pitchFamily="34" charset="0"/>
                <a:cs typeface="Arial" panose="020B0604020202020204" pitchFamily="34" charset="0"/>
              </a:rPr>
            </a:br>
            <a:br>
              <a:rPr lang="lt-LT" sz="2000" dirty="0">
                <a:latin typeface="Arial" panose="020B0604020202020204" pitchFamily="34" charset="0"/>
                <a:cs typeface="Arial" panose="020B0604020202020204" pitchFamily="34" charset="0"/>
              </a:rPr>
            </a:br>
            <a:br>
              <a:rPr lang="lt-LT" sz="2000" dirty="0">
                <a:latin typeface="Arial" panose="020B0604020202020204" pitchFamily="34" charset="0"/>
                <a:cs typeface="Arial" panose="020B0604020202020204" pitchFamily="34" charset="0"/>
              </a:rPr>
            </a:br>
            <a:br>
              <a:rPr lang="lt-LT" sz="2000" dirty="0">
                <a:latin typeface="Arial" panose="020B0604020202020204" pitchFamily="34" charset="0"/>
                <a:cs typeface="Arial" panose="020B0604020202020204" pitchFamily="34" charset="0"/>
              </a:rPr>
            </a:br>
            <a:r>
              <a:rPr lang="lt-LT" sz="2000" b="0" dirty="0">
                <a:latin typeface="Arial" panose="020B0604020202020204" pitchFamily="34" charset="0"/>
                <a:cs typeface="Arial" panose="020B0604020202020204" pitchFamily="34" charset="0"/>
              </a:rPr>
              <a:t>Utenos vaikų lopšelis darželis „Voveraitė“  46</a:t>
            </a:r>
            <a:br>
              <a:rPr lang="lt-LT" sz="2000" b="0" dirty="0">
                <a:latin typeface="Arial" panose="020B0604020202020204" pitchFamily="34" charset="0"/>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a:t>
            </a:r>
            <a:r>
              <a:rPr kumimoji="0" lang="lt-LT" sz="20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Želmenėlis</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  44</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Šaltinėlis“  45</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Varpelis“   87</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Saulutė“  64</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Pasaka“ 52</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a:t>
            </a:r>
            <a:r>
              <a:rPr kumimoji="0" lang="lt-LT" sz="20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Gandrelis</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 53</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vaikų lopšelis darželis „ Eglutė “ 45</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rajono Sudeikių daugiafunkcis centras   4</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Aukštakalnio pradinė mokykla   71</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Aukštakalnio progimnazijos „ Žiburio“ skyrius  77</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rajono Užpalių gimnazijos „ Vyžuonų“ skyrius  0</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0318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4F9A020-5D24-CB28-D8E1-88D54080AB02}"/>
              </a:ext>
            </a:extLst>
          </p:cNvPr>
          <p:cNvSpPr>
            <a:spLocks noGrp="1"/>
          </p:cNvSpPr>
          <p:nvPr>
            <p:ph type="title"/>
          </p:nvPr>
        </p:nvSpPr>
        <p:spPr>
          <a:xfrm>
            <a:off x="612648" y="548640"/>
            <a:ext cx="10653578" cy="1525966"/>
          </a:xfrm>
        </p:spPr>
        <p:txBody>
          <a:bodyPr>
            <a:normAutofit fontScale="90000"/>
          </a:bodyPr>
          <a:lstStyle/>
          <a:p>
            <a:r>
              <a:rPr kumimoji="0" lang="en-CA" sz="27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Special</a:t>
            </a:r>
            <a:r>
              <a:rPr kumimoji="0" lang="lt-LT" sz="2700" b="1"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iųjų</a:t>
            </a:r>
            <a:r>
              <a:rPr kumimoji="0" lang="lt-LT" sz="27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mokymosi poreikių turinčių vaikų skaičius bendrose ugdymo įstaigose 2023-2024 m. m.</a:t>
            </a:r>
            <a:br>
              <a:rPr kumimoji="0" lang="lt-LT" sz="27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7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*SUP mokiniai (nustatė PPT) ir mokiniai, kuriems kalbėjimo ir kalbos sutrikimus nustatė mokyklos VGK (be „Versmės“ skyriaus)</a:t>
            </a:r>
            <a:br>
              <a:rPr kumimoji="0" lang="lt-LT" sz="27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2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Vyturių progimnazijos „ Daugailių “ skyrius    18</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Vyturių progimnazijos „ Pakalnių“ skyrius       7</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Vyturių progimnazijos „Antalgės“ skyrius        3</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progimnazija (be skyrių)                                 97</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Aukštakalnio progimnazija ( be skyriaus)       82</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Krašuonos progimnazija  (be skyriaus)         119</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rajono Užpalių gimnazija                                53</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A. Šapokos gimnazija                                      0</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a:t>
            </a:r>
            <a:r>
              <a:rPr kumimoji="0" lang="lt-LT" sz="2200" b="0" i="0" u="none" strike="noStrike" kern="1200" cap="none" spc="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Dauniškio</a:t>
            </a: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gimnazija                                       17</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Utenos „Saulės“ gimnazija                                          35</a:t>
            </a: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2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Viso:                                                                         1019</a:t>
            </a:r>
            <a:endParaRPr lang="en-GB" sz="2200" dirty="0"/>
          </a:p>
        </p:txBody>
      </p:sp>
      <p:sp>
        <p:nvSpPr>
          <p:cNvPr id="6" name="TextBox 5">
            <a:extLst>
              <a:ext uri="{FF2B5EF4-FFF2-40B4-BE49-F238E27FC236}">
                <a16:creationId xmlns:a16="http://schemas.microsoft.com/office/drawing/2014/main" id="{DE08D348-8FB5-A748-8F36-07BA82DD58C2}"/>
              </a:ext>
            </a:extLst>
          </p:cNvPr>
          <p:cNvSpPr txBox="1"/>
          <p:nvPr/>
        </p:nvSpPr>
        <p:spPr>
          <a:xfrm>
            <a:off x="3048000" y="3246792"/>
            <a:ext cx="6096000" cy="369332"/>
          </a:xfrm>
          <a:prstGeom prst="rect">
            <a:avLst/>
          </a:prstGeom>
          <a:noFill/>
        </p:spPr>
        <p:txBody>
          <a:bodyPr wrap="square">
            <a:spAutoFit/>
          </a:bodyPr>
          <a:lstStyle/>
          <a:p>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be</a:t>
            </a:r>
            <a:endParaRPr lang="en-GB" dirty="0"/>
          </a:p>
        </p:txBody>
      </p:sp>
    </p:spTree>
    <p:extLst>
      <p:ext uri="{BB962C8B-B14F-4D97-AF65-F5344CB8AC3E}">
        <p14:creationId xmlns:p14="http://schemas.microsoft.com/office/powerpoint/2010/main" val="3525584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D07E607-504B-5EA2-0125-72D7373F8FA3}"/>
              </a:ext>
            </a:extLst>
          </p:cNvPr>
          <p:cNvSpPr>
            <a:spLocks noGrp="1"/>
          </p:cNvSpPr>
          <p:nvPr>
            <p:ph type="title"/>
          </p:nvPr>
        </p:nvSpPr>
        <p:spPr/>
        <p:txBody>
          <a:bodyPr/>
          <a:lstStyle/>
          <a:p>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Pagal pedagoginę klasifikaciją, mokinių turinčių specialiųjų ugdymosi poreikių, grupės: </a:t>
            </a:r>
            <a:b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( 2023 m. rugsėjo 1d. duomenys)</a:t>
            </a:r>
            <a:endParaRPr lang="en-GB" dirty="0"/>
          </a:p>
        </p:txBody>
      </p:sp>
      <p:sp>
        <p:nvSpPr>
          <p:cNvPr id="3" name="Turinio vietos rezervavimo ženklas 2">
            <a:extLst>
              <a:ext uri="{FF2B5EF4-FFF2-40B4-BE49-F238E27FC236}">
                <a16:creationId xmlns:a16="http://schemas.microsoft.com/office/drawing/2014/main" id="{1ADDFF97-0483-2B18-C0EB-205A942D88E6}"/>
              </a:ext>
            </a:extLst>
          </p:cNvPr>
          <p:cNvSpPr>
            <a:spLocks noGrp="1"/>
          </p:cNvSpPr>
          <p:nvPr>
            <p:ph idx="1"/>
          </p:nvPr>
        </p:nvSpPr>
        <p:spPr/>
        <p:txBody>
          <a:body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lt-LT"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Negalių grupė:</a:t>
            </a:r>
            <a:br>
              <a:rPr kumimoji="0" lang="lt-LT"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Intelekto sutrikimai 37</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Regos sutrikimai  4</a:t>
            </a:r>
            <a:b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Klausos sutrikimai  11</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Judesio ir padėties neurologiniai sutrikimai 5</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Įvairiapusiai </a:t>
            </a:r>
            <a:r>
              <a:rPr kumimoji="0" lang="lt-LT"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raidos sutrikimai: vaikystės </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autizmas, atipinis autizmas, </a:t>
            </a:r>
            <a:r>
              <a:rPr kumimoji="0" lang="lt-LT"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Asberger‘o</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sindromas, </a:t>
            </a:r>
            <a:r>
              <a:rPr kumimoji="0" lang="lt-LT"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Rett‘o</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sindromas, kiti įvairiapusiai raidos sutrikimai </a:t>
            </a:r>
            <a:r>
              <a:rPr lang="lt-LT" dirty="0">
                <a:solidFill>
                  <a:prstClr val="black"/>
                </a:solidFill>
                <a:latin typeface="Arial" panose="020B0604020202020204" pitchFamily="34" charset="0"/>
                <a:cs typeface="Arial" panose="020B0604020202020204" pitchFamily="34" charset="0"/>
              </a:rPr>
              <a:t>19</a:t>
            </a:r>
            <a:endPar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Kompleksinė negalia 13</a:t>
            </a:r>
          </a:p>
          <a:p>
            <a:endParaRPr lang="en-GB" dirty="0"/>
          </a:p>
        </p:txBody>
      </p:sp>
    </p:spTree>
    <p:extLst>
      <p:ext uri="{BB962C8B-B14F-4D97-AF65-F5344CB8AC3E}">
        <p14:creationId xmlns:p14="http://schemas.microsoft.com/office/powerpoint/2010/main" val="3603604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943580A-05B5-1AC8-FEB0-42B9E4C42862}"/>
              </a:ext>
            </a:extLst>
          </p:cNvPr>
          <p:cNvSpPr>
            <a:spLocks noGrp="1"/>
          </p:cNvSpPr>
          <p:nvPr>
            <p:ph type="title"/>
          </p:nvPr>
        </p:nvSpPr>
        <p:spPr/>
        <p:txBody>
          <a:bodyPr/>
          <a:lstStyle/>
          <a:p>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Pagal pedagoginę klasifikaciją, mokinių turinčių specialiųjų ugdymosi poreikių, grupės: </a:t>
            </a:r>
            <a:b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( 2023 m. rugsėjo 1d. duomenys)</a:t>
            </a:r>
            <a:endParaRPr lang="en-GB" dirty="0"/>
          </a:p>
        </p:txBody>
      </p:sp>
      <p:sp>
        <p:nvSpPr>
          <p:cNvPr id="3" name="Turinio vietos rezervavimo ženklas 2">
            <a:extLst>
              <a:ext uri="{FF2B5EF4-FFF2-40B4-BE49-F238E27FC236}">
                <a16:creationId xmlns:a16="http://schemas.microsoft.com/office/drawing/2014/main" id="{FC01526B-2453-A5DB-A865-D38DE705C803}"/>
              </a:ext>
            </a:extLst>
          </p:cNvPr>
          <p:cNvSpPr>
            <a:spLocks noGrp="1"/>
          </p:cNvSpPr>
          <p:nvPr>
            <p:ph idx="1"/>
          </p:nvPr>
        </p:nvSpPr>
        <p:spPr/>
        <p:txBody>
          <a:bodyPr/>
          <a:lstStyle/>
          <a:p>
            <a:r>
              <a:rPr lang="lt-LT" b="1" dirty="0">
                <a:latin typeface="Arial" panose="020B0604020202020204" pitchFamily="34" charset="0"/>
                <a:cs typeface="Arial" panose="020B0604020202020204" pitchFamily="34" charset="0"/>
              </a:rPr>
              <a:t>Mokymosi sutrikimų grupė:</a:t>
            </a:r>
          </a:p>
          <a:p>
            <a:r>
              <a:rPr lang="lt-LT" dirty="0">
                <a:latin typeface="Arial" panose="020B0604020202020204" pitchFamily="34" charset="0"/>
                <a:cs typeface="Arial" panose="020B0604020202020204" pitchFamily="34" charset="0"/>
              </a:rPr>
              <a:t>Bendrieji mokymosi sutrikimai  16</a:t>
            </a:r>
          </a:p>
          <a:p>
            <a:r>
              <a:rPr lang="lt-LT" dirty="0">
                <a:latin typeface="Arial" panose="020B0604020202020204" pitchFamily="34" charset="0"/>
                <a:cs typeface="Arial" panose="020B0604020202020204" pitchFamily="34" charset="0"/>
              </a:rPr>
              <a:t>Specifiniai mokymosi sutrikimai  40</a:t>
            </a:r>
          </a:p>
          <a:p>
            <a:r>
              <a:rPr lang="lt-LT" dirty="0">
                <a:latin typeface="Arial" panose="020B0604020202020204" pitchFamily="34" charset="0"/>
                <a:cs typeface="Arial" panose="020B0604020202020204" pitchFamily="34" charset="0"/>
              </a:rPr>
              <a:t>Elgesio ir/ar  emocijų sutrikimai </a:t>
            </a:r>
            <a:r>
              <a:rPr lang="en-CA" dirty="0">
                <a:latin typeface="Arial" panose="020B0604020202020204" pitchFamily="34" charset="0"/>
                <a:cs typeface="Arial" panose="020B0604020202020204" pitchFamily="34" charset="0"/>
              </a:rPr>
              <a:t>( </a:t>
            </a:r>
            <a:r>
              <a:rPr lang="en-CA" dirty="0" err="1">
                <a:latin typeface="Arial" panose="020B0604020202020204" pitchFamily="34" charset="0"/>
                <a:cs typeface="Arial" panose="020B0604020202020204" pitchFamily="34" charset="0"/>
              </a:rPr>
              <a:t>aktyvumo</a:t>
            </a:r>
            <a:r>
              <a:rPr lang="en-CA" dirty="0">
                <a:latin typeface="Arial" panose="020B0604020202020204" pitchFamily="34" charset="0"/>
                <a:cs typeface="Arial" panose="020B0604020202020204" pitchFamily="34" charset="0"/>
              </a:rPr>
              <a:t>,</a:t>
            </a:r>
            <a:r>
              <a:rPr lang="lt-LT" dirty="0">
                <a:latin typeface="Arial" panose="020B0604020202020204" pitchFamily="34" charset="0"/>
                <a:cs typeface="Arial" panose="020B0604020202020204" pitchFamily="34" charset="0"/>
              </a:rPr>
              <a:t> dėmesio, emocijų, elgesio) 23</a:t>
            </a:r>
          </a:p>
          <a:p>
            <a:r>
              <a:rPr lang="lt-LT" dirty="0">
                <a:latin typeface="Arial" panose="020B0604020202020204" pitchFamily="34" charset="0"/>
                <a:cs typeface="Arial" panose="020B0604020202020204" pitchFamily="34" charset="0"/>
              </a:rPr>
              <a:t>Kalbėjimo ir kalbos sutrikimai 535</a:t>
            </a:r>
          </a:p>
          <a:p>
            <a:r>
              <a:rPr lang="lt-LT" dirty="0">
                <a:latin typeface="Arial" panose="020B0604020202020204" pitchFamily="34" charset="0"/>
                <a:cs typeface="Arial" panose="020B0604020202020204" pitchFamily="34" charset="0"/>
              </a:rPr>
              <a:t>Kompleksiniai sutrikimai 242</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0630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E5D3CA1-0575-000F-E6B2-402612F5CCFE}"/>
              </a:ext>
            </a:extLst>
          </p:cNvPr>
          <p:cNvSpPr>
            <a:spLocks noGrp="1"/>
          </p:cNvSpPr>
          <p:nvPr>
            <p:ph type="title"/>
          </p:nvPr>
        </p:nvSpPr>
        <p:spPr/>
        <p:txBody>
          <a:bodyPr/>
          <a:lstStyle/>
          <a:p>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Pagal pedagoginę klasifikaciją, mokinių turinčių specialiųjų ugdymosi poreikių, grupės: </a:t>
            </a:r>
            <a:b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5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( 2023 m. rugsėjo 1d. duomenys)</a:t>
            </a:r>
            <a:endParaRPr lang="en-GB" dirty="0"/>
          </a:p>
        </p:txBody>
      </p:sp>
      <p:sp>
        <p:nvSpPr>
          <p:cNvPr id="3" name="Turinio vietos rezervavimo ženklas 2">
            <a:extLst>
              <a:ext uri="{FF2B5EF4-FFF2-40B4-BE49-F238E27FC236}">
                <a16:creationId xmlns:a16="http://schemas.microsoft.com/office/drawing/2014/main" id="{0BAE26F9-57EE-418F-0684-4E85BA28F6D1}"/>
              </a:ext>
            </a:extLst>
          </p:cNvPr>
          <p:cNvSpPr>
            <a:spLocks noGrp="1"/>
          </p:cNvSpPr>
          <p:nvPr>
            <p:ph idx="1"/>
          </p:nvPr>
        </p:nvSpPr>
        <p:spPr/>
        <p:txBody>
          <a:bodyPr/>
          <a:lstStyle/>
          <a:p>
            <a:r>
              <a:rPr lang="lt-LT" b="1" dirty="0">
                <a:latin typeface="Arial" panose="020B0604020202020204" pitchFamily="34" charset="0"/>
                <a:cs typeface="Arial" panose="020B0604020202020204" pitchFamily="34" charset="0"/>
              </a:rPr>
              <a:t>Mokymosi sunkumų grupė:</a:t>
            </a:r>
          </a:p>
          <a:p>
            <a:r>
              <a:rPr lang="lt-LT" dirty="0">
                <a:latin typeface="Arial" panose="020B0604020202020204" pitchFamily="34" charset="0"/>
                <a:cs typeface="Arial" panose="020B0604020202020204" pitchFamily="34" charset="0"/>
              </a:rPr>
              <a:t>Besimokantys negimtąja kalba ar gyvenantys kitoje kultūrinėje aplinkoje    3</a:t>
            </a:r>
          </a:p>
          <a:p>
            <a:r>
              <a:rPr lang="lt-LT" dirty="0">
                <a:latin typeface="Arial" panose="020B0604020202020204" pitchFamily="34" charset="0"/>
                <a:cs typeface="Arial" panose="020B0604020202020204" pitchFamily="34" charset="0"/>
              </a:rPr>
              <a:t>Sulėtėjusi raida    67</a:t>
            </a:r>
          </a:p>
          <a:p>
            <a:r>
              <a:rPr lang="lt-LT" dirty="0">
                <a:latin typeface="Arial" panose="020B0604020202020204" pitchFamily="34" charset="0"/>
                <a:cs typeface="Arial" panose="020B0604020202020204" pitchFamily="34" charset="0"/>
              </a:rPr>
              <a:t>Nepalankūs aplinkos veiksniai 4</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1639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67B9670-14DE-654D-9E12-8AA975F1AAC9}"/>
              </a:ext>
            </a:extLst>
          </p:cNvPr>
          <p:cNvSpPr>
            <a:spLocks noGrp="1"/>
          </p:cNvSpPr>
          <p:nvPr>
            <p:ph type="ctrTitle"/>
          </p:nvPr>
        </p:nvSpPr>
        <p:spPr>
          <a:xfrm>
            <a:off x="2301923" y="2329425"/>
            <a:ext cx="7588155" cy="571091"/>
          </a:xfrm>
        </p:spPr>
        <p:txBody>
          <a:bodyPr>
            <a:normAutofit fontScale="90000"/>
          </a:bodyPr>
          <a:lstStyle/>
          <a:p>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b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br>
            <a:r>
              <a:rPr kumimoji="0" lang="lt-LT" sz="2400" b="1"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BENDROJI </a:t>
            </a:r>
            <a:r>
              <a:rPr kumimoji="0" lang="lt-LT"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STATISTINĖ INFORMACIJA  APIE  ASMENIS SU NEGALIA UTENOS RAJONO SAVIVALDYBĖJE  2022-2024 m.</a:t>
            </a:r>
            <a:endParaRPr lang="en-GB" sz="1600" dirty="0">
              <a:latin typeface="Arial" panose="020B0604020202020204" pitchFamily="34" charset="0"/>
              <a:cs typeface="Arial" panose="020B0604020202020204" pitchFamily="34" charset="0"/>
            </a:endParaRPr>
          </a:p>
        </p:txBody>
      </p:sp>
      <p:sp>
        <p:nvSpPr>
          <p:cNvPr id="3" name="Antrinis pavadinimas 2">
            <a:extLst>
              <a:ext uri="{FF2B5EF4-FFF2-40B4-BE49-F238E27FC236}">
                <a16:creationId xmlns:a16="http://schemas.microsoft.com/office/drawing/2014/main" id="{0C63B42B-D77F-A97C-9618-D2C359BCF4BC}"/>
              </a:ext>
            </a:extLst>
          </p:cNvPr>
          <p:cNvSpPr>
            <a:spLocks noGrp="1"/>
          </p:cNvSpPr>
          <p:nvPr>
            <p:ph type="subTitle" idx="1"/>
          </p:nvPr>
        </p:nvSpPr>
        <p:spPr/>
        <p:txBody>
          <a:bodyPr>
            <a:normAutofit/>
          </a:bodyPr>
          <a:lstStyle/>
          <a:p>
            <a:endParaRPr lang="en-GB"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6913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0C4E4E25-9992-3AD3-B824-1A0C345B8694}"/>
              </a:ext>
            </a:extLst>
          </p:cNvPr>
          <p:cNvSpPr>
            <a:spLocks noGrp="1"/>
          </p:cNvSpPr>
          <p:nvPr>
            <p:ph type="title"/>
          </p:nvPr>
        </p:nvSpPr>
        <p:spPr>
          <a:xfrm>
            <a:off x="612648" y="548640"/>
            <a:ext cx="10653578" cy="1560245"/>
          </a:xfrm>
        </p:spPr>
        <p:txBody>
          <a:bodyPr>
            <a:normAutofit fontScale="90000"/>
          </a:bodyPr>
          <a:lstStyle/>
          <a:p>
            <a:pPr algn="ctr"/>
            <a:r>
              <a:rPr lang="lt-LT" sz="2700" dirty="0">
                <a:latin typeface="Arial" panose="020B0604020202020204" pitchFamily="34" charset="0"/>
                <a:cs typeface="Arial" panose="020B0604020202020204" pitchFamily="34" charset="0"/>
              </a:rPr>
              <a:t>BENDROJI STATISTIKA</a:t>
            </a:r>
            <a:br>
              <a:rPr lang="lt-LT" sz="2700" dirty="0">
                <a:latin typeface="Arial" panose="020B0604020202020204" pitchFamily="34" charset="0"/>
                <a:cs typeface="Arial" panose="020B0604020202020204" pitchFamily="34" charset="0"/>
              </a:rPr>
            </a:br>
            <a:r>
              <a:rPr lang="lt-LT" sz="2200" dirty="0">
                <a:latin typeface="Arial" panose="020B0604020202020204" pitchFamily="34" charset="0"/>
                <a:cs typeface="Arial" panose="020B0604020202020204" pitchFamily="34" charset="0"/>
              </a:rPr>
              <a:t>Asmenų su negalia skaičius išlieka stabilus, nežymiai svyruojantis kasmet</a:t>
            </a:r>
            <a:br>
              <a:rPr lang="lt-LT" sz="2200" dirty="0">
                <a:latin typeface="Arial" panose="020B0604020202020204" pitchFamily="34" charset="0"/>
                <a:cs typeface="Arial" panose="020B0604020202020204" pitchFamily="34" charset="0"/>
              </a:rPr>
            </a:br>
            <a:r>
              <a:rPr lang="lt-LT" sz="1600" b="0" i="0" dirty="0">
                <a:effectLst/>
                <a:latin typeface="Arial" panose="020B0604020202020204" pitchFamily="34" charset="0"/>
                <a:cs typeface="Arial" panose="020B0604020202020204" pitchFamily="34" charset="0"/>
              </a:rPr>
              <a:t>2024 m. šalyje gyveno apie 231 tūkst. asmenų su negalia, tai sudarė 8,5 proc. nuo bendro šalies gyventojų skaičiaus. Palyginti su 2023 m., asmenų su negalia skaičius padidėjo 2,3 proc.</a:t>
            </a:r>
            <a:br>
              <a:rPr lang="en-CA" sz="2400" dirty="0">
                <a:latin typeface="Arial" panose="020B0604020202020204" pitchFamily="34" charset="0"/>
                <a:cs typeface="Arial" panose="020B0604020202020204" pitchFamily="34" charset="0"/>
              </a:rPr>
            </a:br>
            <a:br>
              <a:rPr lang="en-CA" sz="2400" dirty="0">
                <a:latin typeface="Arial" panose="020B0604020202020204" pitchFamily="34" charset="0"/>
                <a:cs typeface="Arial" panose="020B0604020202020204" pitchFamily="34" charset="0"/>
              </a:rPr>
            </a:br>
            <a:br>
              <a:rPr lang="en-CA"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p:txBody>
      </p:sp>
      <p:graphicFrame>
        <p:nvGraphicFramePr>
          <p:cNvPr id="4" name="Turinio vietos rezervavimo ženklas 3">
            <a:extLst>
              <a:ext uri="{FF2B5EF4-FFF2-40B4-BE49-F238E27FC236}">
                <a16:creationId xmlns:a16="http://schemas.microsoft.com/office/drawing/2014/main" id="{0E25746F-27F8-92B3-1097-033ECB2274D2}"/>
              </a:ext>
            </a:extLst>
          </p:cNvPr>
          <p:cNvGraphicFramePr>
            <a:graphicFrameLocks noGrp="1"/>
          </p:cNvGraphicFramePr>
          <p:nvPr>
            <p:ph idx="1"/>
            <p:extLst>
              <p:ext uri="{D42A27DB-BD31-4B8C-83A1-F6EECF244321}">
                <p14:modId xmlns:p14="http://schemas.microsoft.com/office/powerpoint/2010/main" val="2281513026"/>
              </p:ext>
            </p:extLst>
          </p:nvPr>
        </p:nvGraphicFramePr>
        <p:xfrm>
          <a:off x="456129" y="2205133"/>
          <a:ext cx="10653712" cy="2671814"/>
        </p:xfrm>
        <a:graphic>
          <a:graphicData uri="http://schemas.openxmlformats.org/drawingml/2006/table">
            <a:tbl>
              <a:tblPr firstRow="1" bandRow="1">
                <a:tableStyleId>{5940675A-B579-460E-94D1-54222C63F5DA}</a:tableStyleId>
              </a:tblPr>
              <a:tblGrid>
                <a:gridCol w="2663428">
                  <a:extLst>
                    <a:ext uri="{9D8B030D-6E8A-4147-A177-3AD203B41FA5}">
                      <a16:colId xmlns:a16="http://schemas.microsoft.com/office/drawing/2014/main" val="3820697929"/>
                    </a:ext>
                  </a:extLst>
                </a:gridCol>
                <a:gridCol w="2663428">
                  <a:extLst>
                    <a:ext uri="{9D8B030D-6E8A-4147-A177-3AD203B41FA5}">
                      <a16:colId xmlns:a16="http://schemas.microsoft.com/office/drawing/2014/main" val="1494127636"/>
                    </a:ext>
                  </a:extLst>
                </a:gridCol>
                <a:gridCol w="2663428">
                  <a:extLst>
                    <a:ext uri="{9D8B030D-6E8A-4147-A177-3AD203B41FA5}">
                      <a16:colId xmlns:a16="http://schemas.microsoft.com/office/drawing/2014/main" val="3648641682"/>
                    </a:ext>
                  </a:extLst>
                </a:gridCol>
                <a:gridCol w="2663428">
                  <a:extLst>
                    <a:ext uri="{9D8B030D-6E8A-4147-A177-3AD203B41FA5}">
                      <a16:colId xmlns:a16="http://schemas.microsoft.com/office/drawing/2014/main" val="1827944419"/>
                    </a:ext>
                  </a:extLst>
                </a:gridCol>
              </a:tblGrid>
              <a:tr h="843014">
                <a:tc>
                  <a:txBody>
                    <a:bodyPr/>
                    <a:lstStyle/>
                    <a:p>
                      <a:pPr algn="ctr"/>
                      <a:r>
                        <a:rPr lang="lt-LT" b="1" dirty="0">
                          <a:latin typeface="Arial" panose="020B0604020202020204" pitchFamily="34" charset="0"/>
                          <a:cs typeface="Arial" panose="020B0604020202020204" pitchFamily="34" charset="0"/>
                        </a:rPr>
                        <a:t>Data</a:t>
                      </a:r>
                      <a:endParaRPr lang="en-CA" b="1" dirty="0">
                        <a:latin typeface="Arial" panose="020B0604020202020204" pitchFamily="34" charset="0"/>
                        <a:cs typeface="Arial" panose="020B0604020202020204" pitchFamily="34" charset="0"/>
                      </a:endParaRPr>
                    </a:p>
                    <a:p>
                      <a:pPr algn="ctr"/>
                      <a:endParaRPr lang="en-GB" b="1" dirty="0">
                        <a:latin typeface="Arial" panose="020B0604020202020204" pitchFamily="34" charset="0"/>
                        <a:cs typeface="Arial" panose="020B0604020202020204" pitchFamily="34" charset="0"/>
                      </a:endParaRPr>
                    </a:p>
                  </a:txBody>
                  <a:tcPr/>
                </a:tc>
                <a:tc>
                  <a:txBody>
                    <a:bodyPr/>
                    <a:lstStyle/>
                    <a:p>
                      <a:pPr algn="ctr"/>
                      <a:r>
                        <a:rPr lang="lt-LT" b="1" dirty="0">
                          <a:latin typeface="Arial" panose="020B0604020202020204" pitchFamily="34" charset="0"/>
                          <a:cs typeface="Arial" panose="020B0604020202020204" pitchFamily="34" charset="0"/>
                        </a:rPr>
                        <a:t>2022-12-31</a:t>
                      </a:r>
                      <a:endParaRPr lang="en-GB" b="1" dirty="0">
                        <a:latin typeface="Arial" panose="020B0604020202020204" pitchFamily="34" charset="0"/>
                        <a:cs typeface="Arial" panose="020B0604020202020204" pitchFamily="34" charset="0"/>
                      </a:endParaRPr>
                    </a:p>
                  </a:txBody>
                  <a:tcPr/>
                </a:tc>
                <a:tc>
                  <a:txBody>
                    <a:bodyPr/>
                    <a:lstStyle/>
                    <a:p>
                      <a:pPr algn="ctr"/>
                      <a:r>
                        <a:rPr lang="lt-LT" b="1" dirty="0">
                          <a:latin typeface="Arial" panose="020B0604020202020204" pitchFamily="34" charset="0"/>
                          <a:cs typeface="Arial" panose="020B0604020202020204" pitchFamily="34" charset="0"/>
                        </a:rPr>
                        <a:t>2023-12-31</a:t>
                      </a:r>
                      <a:endParaRPr lang="en-GB" b="1" dirty="0">
                        <a:latin typeface="Arial" panose="020B0604020202020204" pitchFamily="34" charset="0"/>
                        <a:cs typeface="Arial" panose="020B0604020202020204" pitchFamily="34" charset="0"/>
                      </a:endParaRPr>
                    </a:p>
                  </a:txBody>
                  <a:tcPr/>
                </a:tc>
                <a:tc>
                  <a:txBody>
                    <a:bodyPr/>
                    <a:lstStyle/>
                    <a:p>
                      <a:pPr algn="ctr"/>
                      <a:r>
                        <a:rPr lang="lt-LT" b="1" dirty="0">
                          <a:latin typeface="Arial" panose="020B0604020202020204" pitchFamily="34" charset="0"/>
                          <a:cs typeface="Arial" panose="020B0604020202020204" pitchFamily="34" charset="0"/>
                        </a:rPr>
                        <a:t>2024-12-31</a:t>
                      </a:r>
                      <a:endParaRPr lang="en-GB"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48136023"/>
                  </a:ext>
                </a:extLst>
              </a:tr>
              <a:tr h="370840">
                <a:tc>
                  <a:txBody>
                    <a:bodyPr/>
                    <a:lstStyle/>
                    <a:p>
                      <a:r>
                        <a:rPr lang="lt-LT" dirty="0">
                          <a:latin typeface="Arial" panose="020B0604020202020204" pitchFamily="34" charset="0"/>
                          <a:cs typeface="Arial" panose="020B0604020202020204" pitchFamily="34" charset="0"/>
                        </a:rPr>
                        <a:t>Bendras gyventojų skaičius Utenos rajono savivaldybėje</a:t>
                      </a:r>
                      <a:endParaRPr lang="en-GB" dirty="0">
                        <a:latin typeface="Arial" panose="020B0604020202020204" pitchFamily="34" charset="0"/>
                        <a:cs typeface="Arial" panose="020B0604020202020204" pitchFamily="34" charset="0"/>
                      </a:endParaRPr>
                    </a:p>
                  </a:txBody>
                  <a:tcPr/>
                </a:tc>
                <a:tc>
                  <a:txBody>
                    <a:bodyPr/>
                    <a:lstStyle/>
                    <a:p>
                      <a:pPr algn="ctr"/>
                      <a:r>
                        <a:rPr lang="lt-LT" dirty="0">
                          <a:latin typeface="Arial" panose="020B0604020202020204" pitchFamily="34" charset="0"/>
                          <a:cs typeface="Arial" panose="020B0604020202020204" pitchFamily="34" charset="0"/>
                        </a:rPr>
                        <a:t>37 555</a:t>
                      </a:r>
                      <a:endParaRPr lang="en-GB" dirty="0">
                        <a:latin typeface="Arial" panose="020B0604020202020204" pitchFamily="34" charset="0"/>
                        <a:cs typeface="Arial" panose="020B0604020202020204" pitchFamily="34" charset="0"/>
                      </a:endParaRPr>
                    </a:p>
                  </a:txBody>
                  <a:tcPr/>
                </a:tc>
                <a:tc>
                  <a:txBody>
                    <a:bodyPr/>
                    <a:lstStyle/>
                    <a:p>
                      <a:pPr algn="ctr"/>
                      <a:r>
                        <a:rPr lang="lt-LT" dirty="0">
                          <a:latin typeface="Arial" panose="020B0604020202020204" pitchFamily="34" charset="0"/>
                          <a:cs typeface="Arial" panose="020B0604020202020204" pitchFamily="34" charset="0"/>
                        </a:rPr>
                        <a:t> 38 420</a:t>
                      </a:r>
                      <a:endParaRPr lang="en-GB" dirty="0">
                        <a:latin typeface="Arial" panose="020B0604020202020204" pitchFamily="34" charset="0"/>
                        <a:cs typeface="Arial" panose="020B0604020202020204" pitchFamily="34" charset="0"/>
                      </a:endParaRPr>
                    </a:p>
                  </a:txBody>
                  <a:tcPr/>
                </a:tc>
                <a:tc>
                  <a:txBody>
                    <a:bodyPr/>
                    <a:lstStyle/>
                    <a:p>
                      <a:pPr algn="ctr"/>
                      <a:r>
                        <a:rPr lang="lt-LT" dirty="0">
                          <a:latin typeface="Arial" panose="020B0604020202020204" pitchFamily="34" charset="0"/>
                          <a:cs typeface="Arial" panose="020B0604020202020204" pitchFamily="34" charset="0"/>
                        </a:rPr>
                        <a:t>37 411</a:t>
                      </a: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39895405"/>
                  </a:ext>
                </a:extLst>
              </a:tr>
              <a:tr h="370840">
                <a:tc>
                  <a:txBody>
                    <a:bodyPr/>
                    <a:lstStyle/>
                    <a:p>
                      <a:r>
                        <a:rPr lang="lt-LT" dirty="0">
                          <a:latin typeface="Arial" panose="020B0604020202020204" pitchFamily="34" charset="0"/>
                          <a:cs typeface="Arial" panose="020B0604020202020204" pitchFamily="34" charset="0"/>
                        </a:rPr>
                        <a:t>Asmenys su negalia </a:t>
                      </a:r>
                    </a:p>
                    <a:p>
                      <a:r>
                        <a:rPr lang="lt-LT" dirty="0">
                          <a:latin typeface="Arial" panose="020B0604020202020204" pitchFamily="34" charset="0"/>
                          <a:cs typeface="Arial" panose="020B0604020202020204" pitchFamily="34" charset="0"/>
                        </a:rPr>
                        <a:t>Procentinė išraiška.</a:t>
                      </a:r>
                      <a:endParaRPr lang="en-GB" dirty="0">
                        <a:latin typeface="Arial" panose="020B0604020202020204" pitchFamily="34" charset="0"/>
                        <a:cs typeface="Arial" panose="020B0604020202020204" pitchFamily="34" charset="0"/>
                      </a:endParaRPr>
                    </a:p>
                  </a:txBody>
                  <a:tcPr/>
                </a:tc>
                <a:tc>
                  <a:txBody>
                    <a:bodyPr/>
                    <a:lstStyle/>
                    <a:p>
                      <a:pPr algn="ctr"/>
                      <a:r>
                        <a:rPr lang="lt-LT" dirty="0">
                          <a:latin typeface="Arial" panose="020B0604020202020204" pitchFamily="34" charset="0"/>
                          <a:cs typeface="Arial" panose="020B0604020202020204" pitchFamily="34" charset="0"/>
                        </a:rPr>
                        <a:t>3022</a:t>
                      </a:r>
                    </a:p>
                    <a:p>
                      <a:pPr algn="ctr"/>
                      <a:r>
                        <a:rPr lang="lt-LT" dirty="0">
                          <a:latin typeface="Arial" panose="020B0604020202020204" pitchFamily="34" charset="0"/>
                          <a:cs typeface="Arial" panose="020B0604020202020204" pitchFamily="34" charset="0"/>
                        </a:rPr>
                        <a:t>(8,5</a:t>
                      </a:r>
                      <a:r>
                        <a:rPr lang="en-CA"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a:txBody>
                  <a:tcPr/>
                </a:tc>
                <a:tc>
                  <a:txBody>
                    <a:bodyPr/>
                    <a:lstStyle/>
                    <a:p>
                      <a:pPr algn="ctr"/>
                      <a:r>
                        <a:rPr lang="en-CA" dirty="0">
                          <a:latin typeface="Arial" panose="020B0604020202020204" pitchFamily="34" charset="0"/>
                          <a:cs typeface="Arial" panose="020B0604020202020204" pitchFamily="34" charset="0"/>
                        </a:rPr>
                        <a:t>3044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7,9%)</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txBody>
                  <a:tcPr/>
                </a:tc>
                <a:tc>
                  <a:txBody>
                    <a:bodyPr/>
                    <a:lstStyle/>
                    <a:p>
                      <a:pPr algn="ctr"/>
                      <a:r>
                        <a:rPr lang="lt-LT" dirty="0">
                          <a:latin typeface="Arial" panose="020B0604020202020204" pitchFamily="34" charset="0"/>
                          <a:cs typeface="Arial" panose="020B0604020202020204" pitchFamily="34" charset="0"/>
                        </a:rPr>
                        <a:t>3003</a:t>
                      </a:r>
                      <a:endParaRPr lang="en-CA"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n-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a:t>
                      </a: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248397"/>
                  </a:ext>
                </a:extLst>
              </a:tr>
            </a:tbl>
          </a:graphicData>
        </a:graphic>
      </p:graphicFrame>
    </p:spTree>
    <p:extLst>
      <p:ext uri="{BB962C8B-B14F-4D97-AF65-F5344CB8AC3E}">
        <p14:creationId xmlns:p14="http://schemas.microsoft.com/office/powerpoint/2010/main" val="134740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A316A96-DA1F-D453-A804-1AA155C20DE2}"/>
              </a:ext>
            </a:extLst>
          </p:cNvPr>
          <p:cNvSpPr>
            <a:spLocks noGrp="1"/>
          </p:cNvSpPr>
          <p:nvPr>
            <p:ph type="title"/>
          </p:nvPr>
        </p:nvSpPr>
        <p:spPr/>
        <p:txBody>
          <a:bodyPr>
            <a:normAutofit/>
          </a:bodyPr>
          <a:lstStyle/>
          <a:p>
            <a:pPr algn="ctr"/>
            <a:r>
              <a:rPr lang="lt-LT" sz="2400" dirty="0">
                <a:latin typeface="Arial" panose="020B0604020202020204" pitchFamily="34" charset="0"/>
                <a:cs typeface="Arial" panose="020B0604020202020204" pitchFamily="34" charset="0"/>
              </a:rPr>
              <a:t>ASMENŲ SU NEGALIA SKAIČIAUS DINAMIKA 2022-2024 m.</a:t>
            </a:r>
            <a:br>
              <a:rPr lang="lt-LT" sz="2400" dirty="0">
                <a:latin typeface="Arial" panose="020B0604020202020204" pitchFamily="34" charset="0"/>
                <a:cs typeface="Arial" panose="020B0604020202020204" pitchFamily="34" charset="0"/>
              </a:rPr>
            </a:br>
            <a:r>
              <a:rPr lang="lt-LT" sz="2400" dirty="0">
                <a:latin typeface="Arial" panose="020B0604020202020204" pitchFamily="34" charset="0"/>
                <a:cs typeface="Arial" panose="020B0604020202020204" pitchFamily="34" charset="0"/>
              </a:rPr>
              <a:t>UTENOS RAJONO SAVIVALDYBĖJE</a:t>
            </a:r>
            <a:endParaRPr lang="en-GB" sz="2400" dirty="0">
              <a:latin typeface="Arial" panose="020B0604020202020204" pitchFamily="34" charset="0"/>
              <a:cs typeface="Arial" panose="020B0604020202020204" pitchFamily="34" charset="0"/>
            </a:endParaRPr>
          </a:p>
        </p:txBody>
      </p:sp>
      <p:sp>
        <p:nvSpPr>
          <p:cNvPr id="3" name="Turinio vietos rezervavimo ženklas 2">
            <a:extLst>
              <a:ext uri="{FF2B5EF4-FFF2-40B4-BE49-F238E27FC236}">
                <a16:creationId xmlns:a16="http://schemas.microsoft.com/office/drawing/2014/main" id="{AAD295DA-817E-6C92-1AAD-AA8CE844147F}"/>
              </a:ext>
            </a:extLst>
          </p:cNvPr>
          <p:cNvSpPr>
            <a:spLocks noGrp="1"/>
          </p:cNvSpPr>
          <p:nvPr>
            <p:ph idx="1"/>
          </p:nvPr>
        </p:nvSpPr>
        <p:spPr>
          <a:xfrm>
            <a:off x="986589" y="1715532"/>
            <a:ext cx="9954127" cy="4380468"/>
          </a:xfrm>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fontScale="40000" lnSpcReduction="20000"/>
          </a:bodyPr>
          <a:lstStyle/>
          <a:p>
            <a:pPr marL="0" indent="0">
              <a:buNone/>
            </a:pPr>
            <a:r>
              <a:rPr lang="lt-LT" sz="4000" dirty="0">
                <a:latin typeface="Arial" panose="020B0604020202020204" pitchFamily="34" charset="0"/>
                <a:cs typeface="Arial" panose="020B0604020202020204" pitchFamily="34" charset="0"/>
              </a:rPr>
              <a:t>Oficialios statistikos portalo duomenimis Utenos rajono savivaldybėje 2024 m. gruodžio mėn. duomenimis  gyveno  37 411 gyventojų, iš kurių 8,1</a:t>
            </a:r>
            <a:r>
              <a:rPr lang="en-CA" sz="4000" dirty="0">
                <a:latin typeface="Arial" panose="020B0604020202020204" pitchFamily="34" charset="0"/>
                <a:cs typeface="Arial" panose="020B0604020202020204" pitchFamily="34" charset="0"/>
              </a:rPr>
              <a:t>%</a:t>
            </a:r>
            <a:r>
              <a:rPr lang="lt-LT" sz="4000" dirty="0">
                <a:latin typeface="Arial" panose="020B0604020202020204" pitchFamily="34" charset="0"/>
                <a:cs typeface="Arial" panose="020B0604020202020204" pitchFamily="34" charset="0"/>
              </a:rPr>
              <a:t> ( arba 3003) sudarė asmenys su negalia. </a:t>
            </a:r>
          </a:p>
          <a:p>
            <a:pPr marL="0" indent="0">
              <a:buNone/>
            </a:pPr>
            <a:r>
              <a:rPr lang="lt-LT" sz="4000" dirty="0">
                <a:latin typeface="Arial" panose="020B0604020202020204" pitchFamily="34" charset="0"/>
                <a:cs typeface="Arial" panose="020B0604020202020204" pitchFamily="34" charset="0"/>
              </a:rPr>
              <a:t>Suaugusių asmenų skaičius metų pradžioje 31 138 iš kurių 9,64</a:t>
            </a:r>
            <a:r>
              <a:rPr lang="en-CA" sz="4000" dirty="0">
                <a:latin typeface="Arial" panose="020B0604020202020204" pitchFamily="34" charset="0"/>
                <a:cs typeface="Arial" panose="020B0604020202020204" pitchFamily="34" charset="0"/>
              </a:rPr>
              <a:t>%</a:t>
            </a:r>
            <a:r>
              <a:rPr lang="lt-LT" sz="4000" dirty="0">
                <a:latin typeface="Arial" panose="020B0604020202020204" pitchFamily="34" charset="0"/>
                <a:cs typeface="Arial" panose="020B0604020202020204" pitchFamily="34" charset="0"/>
              </a:rPr>
              <a:t> (arba 3003) sudarė asmenys su negalia.</a:t>
            </a:r>
            <a:endParaRPr lang="lt-LT" sz="4000" b="1" dirty="0">
              <a:latin typeface="Arial" panose="020B0604020202020204" pitchFamily="34" charset="0"/>
              <a:cs typeface="Arial" panose="020B0604020202020204" pitchFamily="34" charset="0"/>
            </a:endParaRPr>
          </a:p>
          <a:p>
            <a:r>
              <a:rPr lang="lt-LT" sz="4000" dirty="0">
                <a:latin typeface="Arial" panose="020B0604020202020204" pitchFamily="34" charset="0"/>
                <a:cs typeface="Arial" panose="020B0604020202020204" pitchFamily="34" charset="0"/>
              </a:rPr>
              <a:t>Per pastaruosius trejus metus asmenų su negalia skaičius kito nežymiai, pastebimas tam tikras nepastovumas.</a:t>
            </a:r>
          </a:p>
          <a:p>
            <a:pPr>
              <a:buFont typeface="Arial" panose="020B0604020202020204" pitchFamily="34" charset="0"/>
              <a:buChar char="•"/>
            </a:pPr>
            <a:r>
              <a:rPr lang="lt-LT" sz="4000" b="1" dirty="0">
                <a:latin typeface="Arial" panose="020B0604020202020204" pitchFamily="34" charset="0"/>
                <a:cs typeface="Arial" panose="020B0604020202020204" pitchFamily="34" charset="0"/>
              </a:rPr>
              <a:t>2022 m.</a:t>
            </a:r>
            <a:r>
              <a:rPr lang="lt-LT" sz="4000" dirty="0">
                <a:latin typeface="Arial" panose="020B0604020202020204" pitchFamily="34" charset="0"/>
                <a:cs typeface="Arial" panose="020B0604020202020204" pitchFamily="34" charset="0"/>
              </a:rPr>
              <a:t> buvo užregistruoti </a:t>
            </a:r>
            <a:r>
              <a:rPr lang="lt-LT" sz="4000" b="1" dirty="0">
                <a:latin typeface="Arial" panose="020B0604020202020204" pitchFamily="34" charset="0"/>
                <a:cs typeface="Arial" panose="020B0604020202020204" pitchFamily="34" charset="0"/>
              </a:rPr>
              <a:t>3022</a:t>
            </a:r>
            <a:r>
              <a:rPr lang="lt-LT" sz="4000" dirty="0">
                <a:latin typeface="Arial" panose="020B0604020202020204" pitchFamily="34" charset="0"/>
                <a:cs typeface="Arial" panose="020B0604020202020204" pitchFamily="34" charset="0"/>
              </a:rPr>
              <a:t> asmenys su negalia.</a:t>
            </a:r>
          </a:p>
          <a:p>
            <a:pPr>
              <a:buFont typeface="Arial" panose="020B0604020202020204" pitchFamily="34" charset="0"/>
              <a:buChar char="•"/>
            </a:pPr>
            <a:r>
              <a:rPr lang="lt-LT" sz="4000" b="1" dirty="0">
                <a:latin typeface="Arial" panose="020B0604020202020204" pitchFamily="34" charset="0"/>
                <a:cs typeface="Arial" panose="020B0604020202020204" pitchFamily="34" charset="0"/>
              </a:rPr>
              <a:t>2023 m.</a:t>
            </a:r>
            <a:r>
              <a:rPr lang="lt-LT" sz="4000" dirty="0">
                <a:latin typeface="Arial" panose="020B0604020202020204" pitchFamily="34" charset="0"/>
                <a:cs typeface="Arial" panose="020B0604020202020204" pitchFamily="34" charset="0"/>
              </a:rPr>
              <a:t> šis skaičius šiek tiek </a:t>
            </a:r>
            <a:r>
              <a:rPr lang="lt-LT" sz="4000" b="1" dirty="0">
                <a:latin typeface="Arial" panose="020B0604020202020204" pitchFamily="34" charset="0"/>
                <a:cs typeface="Arial" panose="020B0604020202020204" pitchFamily="34" charset="0"/>
              </a:rPr>
              <a:t>padidėjo iki 3044</a:t>
            </a:r>
            <a:r>
              <a:rPr lang="lt-LT" sz="4000" dirty="0">
                <a:latin typeface="Arial" panose="020B0604020202020204" pitchFamily="34" charset="0"/>
                <a:cs typeface="Arial" panose="020B0604020202020204" pitchFamily="34" charset="0"/>
              </a:rPr>
              <a:t>, t. y. 22 asmenimis daugiau nei ankstesniais metais.</a:t>
            </a:r>
          </a:p>
          <a:p>
            <a:pPr>
              <a:buFont typeface="Arial" panose="020B0604020202020204" pitchFamily="34" charset="0"/>
              <a:buChar char="•"/>
            </a:pPr>
            <a:r>
              <a:rPr lang="lt-LT" sz="4000" b="1" dirty="0">
                <a:latin typeface="Arial" panose="020B0604020202020204" pitchFamily="34" charset="0"/>
                <a:cs typeface="Arial" panose="020B0604020202020204" pitchFamily="34" charset="0"/>
              </a:rPr>
              <a:t>2024 m.</a:t>
            </a:r>
            <a:r>
              <a:rPr lang="lt-LT" sz="4000" dirty="0">
                <a:latin typeface="Arial" panose="020B0604020202020204" pitchFamily="34" charset="0"/>
                <a:cs typeface="Arial" panose="020B0604020202020204" pitchFamily="34" charset="0"/>
              </a:rPr>
              <a:t> skaičius </a:t>
            </a:r>
            <a:r>
              <a:rPr lang="lt-LT" sz="4000" b="1" dirty="0">
                <a:latin typeface="Arial" panose="020B0604020202020204" pitchFamily="34" charset="0"/>
                <a:cs typeface="Arial" panose="020B0604020202020204" pitchFamily="34" charset="0"/>
              </a:rPr>
              <a:t>nukrito iki 3003</a:t>
            </a:r>
            <a:r>
              <a:rPr lang="lt-LT" sz="4000" dirty="0">
                <a:latin typeface="Arial" panose="020B0604020202020204" pitchFamily="34" charset="0"/>
                <a:cs typeface="Arial" panose="020B0604020202020204" pitchFamily="34" charset="0"/>
              </a:rPr>
              <a:t>, sumažėjęs 41 asmenų, palyginti su 2023 m.</a:t>
            </a:r>
          </a:p>
          <a:p>
            <a:r>
              <a:rPr lang="lt-LT" sz="4000" dirty="0">
                <a:latin typeface="Arial" panose="020B0604020202020204" pitchFamily="34" charset="0"/>
                <a:cs typeface="Arial" panose="020B0604020202020204" pitchFamily="34" charset="0"/>
              </a:rPr>
              <a:t>Šie duomenys rodo, kad kasmetiniai svyravimai yra nedideli ir gali būti susiję su įvairiais veiksniais – gyventojų migracija, demografiniais pokyčiais ar duomenų registravimo metodika. Visgi bendroji tendencija leidžia daryti išvadą, kad </a:t>
            </a:r>
            <a:r>
              <a:rPr lang="lt-LT" sz="4000" b="1" dirty="0">
                <a:latin typeface="Arial" panose="020B0604020202020204" pitchFamily="34" charset="0"/>
                <a:cs typeface="Arial" panose="020B0604020202020204" pitchFamily="34" charset="0"/>
              </a:rPr>
              <a:t>asmenų su negalia skaičius regione išlieka stabilus, be ryškesnių augimo ar mažėjimo tendencijų</a:t>
            </a:r>
            <a:r>
              <a:rPr lang="lt-LT" sz="4000" dirty="0">
                <a:latin typeface="Arial" panose="020B0604020202020204" pitchFamily="34" charset="0"/>
                <a:cs typeface="Arial" panose="020B0604020202020204" pitchFamily="34" charset="0"/>
              </a:rPr>
              <a:t>.</a:t>
            </a:r>
          </a:p>
          <a:p>
            <a:pPr marL="0" indent="0">
              <a:buNone/>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114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18D50F8F-071A-F793-B8E1-2C760DFE2C29}"/>
              </a:ext>
            </a:extLst>
          </p:cNvPr>
          <p:cNvSpPr>
            <a:spLocks noGrp="1"/>
          </p:cNvSpPr>
          <p:nvPr>
            <p:ph type="title"/>
          </p:nvPr>
        </p:nvSpPr>
        <p:spPr/>
        <p:txBody>
          <a:bodyPr>
            <a:normAutofit/>
          </a:bodyPr>
          <a:lstStyle/>
          <a:p>
            <a:pPr algn="ctr"/>
            <a:r>
              <a:rPr lang="en-CA" sz="2400" dirty="0" err="1">
                <a:latin typeface="Arial" panose="020B0604020202020204" pitchFamily="34" charset="0"/>
                <a:cs typeface="Arial" panose="020B0604020202020204" pitchFamily="34" charset="0"/>
              </a:rPr>
              <a:t>Suaugusi</a:t>
            </a:r>
            <a:r>
              <a:rPr lang="lt-LT" sz="2400" dirty="0">
                <a:latin typeface="Arial" panose="020B0604020202020204" pitchFamily="34" charset="0"/>
                <a:cs typeface="Arial" panose="020B0604020202020204" pitchFamily="34" charset="0"/>
              </a:rPr>
              <a:t>ų</a:t>
            </a:r>
            <a:r>
              <a:rPr lang="en-CA" sz="2400" dirty="0">
                <a:latin typeface="Arial" panose="020B0604020202020204" pitchFamily="34" charset="0"/>
                <a:cs typeface="Arial" panose="020B0604020202020204" pitchFamily="34" charset="0"/>
              </a:rPr>
              <a:t> </a:t>
            </a:r>
            <a:r>
              <a:rPr lang="en-CA" sz="2400" dirty="0" err="1">
                <a:latin typeface="Arial" panose="020B0604020202020204" pitchFamily="34" charset="0"/>
                <a:cs typeface="Arial" panose="020B0604020202020204" pitchFamily="34" charset="0"/>
              </a:rPr>
              <a:t>asmen</a:t>
            </a:r>
            <a:r>
              <a:rPr lang="lt-LT" sz="2400" dirty="0">
                <a:latin typeface="Arial" panose="020B0604020202020204" pitchFamily="34" charset="0"/>
                <a:cs typeface="Arial" panose="020B0604020202020204" pitchFamily="34" charset="0"/>
              </a:rPr>
              <a:t>ų</a:t>
            </a:r>
            <a:r>
              <a:rPr lang="en-CA" sz="2400" dirty="0">
                <a:latin typeface="Arial" panose="020B0604020202020204" pitchFamily="34" charset="0"/>
                <a:cs typeface="Arial" panose="020B0604020202020204" pitchFamily="34" charset="0"/>
              </a:rPr>
              <a:t> su </a:t>
            </a:r>
            <a:r>
              <a:rPr lang="en-CA" sz="2400" dirty="0" err="1">
                <a:latin typeface="Arial" panose="020B0604020202020204" pitchFamily="34" charset="0"/>
                <a:cs typeface="Arial" panose="020B0604020202020204" pitchFamily="34" charset="0"/>
              </a:rPr>
              <a:t>negal</a:t>
            </a:r>
            <a:r>
              <a:rPr lang="lt-LT" sz="2400" dirty="0" err="1">
                <a:latin typeface="Arial" panose="020B0604020202020204" pitchFamily="34" charset="0"/>
                <a:cs typeface="Arial" panose="020B0604020202020204" pitchFamily="34" charset="0"/>
              </a:rPr>
              <a:t>ia</a:t>
            </a:r>
            <a:r>
              <a:rPr lang="lt-LT" sz="2400" dirty="0">
                <a:latin typeface="Arial" panose="020B0604020202020204" pitchFamily="34" charset="0"/>
                <a:cs typeface="Arial" panose="020B0604020202020204" pitchFamily="34" charset="0"/>
              </a:rPr>
              <a:t> dalis pagal lytį Utenos rajono savivaldybėje.</a:t>
            </a:r>
            <a:br>
              <a:rPr lang="lt-LT" sz="2400" dirty="0">
                <a:latin typeface="Arial" panose="020B0604020202020204" pitchFamily="34" charset="0"/>
                <a:cs typeface="Arial" panose="020B0604020202020204" pitchFamily="34" charset="0"/>
              </a:rPr>
            </a:br>
            <a:r>
              <a:rPr lang="lt-LT" sz="2400" b="0" dirty="0">
                <a:latin typeface="Arial" panose="020B0604020202020204" pitchFamily="34" charset="0"/>
                <a:cs typeface="Arial" panose="020B0604020202020204" pitchFamily="34" charset="0"/>
              </a:rPr>
              <a:t>(</a:t>
            </a:r>
            <a:r>
              <a:rPr lang="en-CA" sz="1800" b="0" dirty="0" err="1">
                <a:latin typeface="Arial" panose="020B0604020202020204" pitchFamily="34" charset="0"/>
                <a:cs typeface="Arial" panose="020B0604020202020204" pitchFamily="34" charset="0"/>
              </a:rPr>
              <a:t>Statistika</a:t>
            </a:r>
            <a:r>
              <a:rPr lang="en-CA" sz="1800" b="0" dirty="0">
                <a:latin typeface="Arial" panose="020B0604020202020204" pitchFamily="34" charset="0"/>
                <a:cs typeface="Arial" panose="020B0604020202020204" pitchFamily="34" charset="0"/>
              </a:rPr>
              <a:t> </a:t>
            </a:r>
            <a:r>
              <a:rPr lang="lt-LT" sz="1800" b="0" dirty="0">
                <a:latin typeface="Arial" panose="020B0604020202020204" pitchFamily="34" charset="0"/>
                <a:cs typeface="Arial" panose="020B0604020202020204" pitchFamily="34" charset="0"/>
              </a:rPr>
              <a:t>š</a:t>
            </a:r>
            <a:r>
              <a:rPr lang="en-CA" sz="1800" b="0" dirty="0" err="1">
                <a:latin typeface="Arial" panose="020B0604020202020204" pitchFamily="34" charset="0"/>
                <a:cs typeface="Arial" panose="020B0604020202020204" pitchFamily="34" charset="0"/>
              </a:rPr>
              <a:t>alyje</a:t>
            </a:r>
            <a:r>
              <a:rPr lang="en-CA" sz="1800" b="0" dirty="0">
                <a:latin typeface="Arial" panose="020B0604020202020204" pitchFamily="34" charset="0"/>
                <a:cs typeface="Arial" panose="020B0604020202020204" pitchFamily="34" charset="0"/>
              </a:rPr>
              <a:t>:</a:t>
            </a:r>
            <a:r>
              <a:rPr lang="lt-LT" sz="1800" b="0" dirty="0">
                <a:latin typeface="Arial" panose="020B0604020202020204" pitchFamily="34" charset="0"/>
                <a:cs typeface="Arial" panose="020B0604020202020204" pitchFamily="34" charset="0"/>
              </a:rPr>
              <a:t> 47</a:t>
            </a:r>
            <a:r>
              <a:rPr lang="en-CA" sz="1800" b="0" dirty="0">
                <a:latin typeface="Arial" panose="020B0604020202020204" pitchFamily="34" charset="0"/>
                <a:cs typeface="Arial" panose="020B0604020202020204" pitchFamily="34" charset="0"/>
              </a:rPr>
              <a:t>% </a:t>
            </a:r>
            <a:r>
              <a:rPr lang="en-CA" sz="1800" b="0" dirty="0" err="1">
                <a:latin typeface="Arial" panose="020B0604020202020204" pitchFamily="34" charset="0"/>
                <a:cs typeface="Arial" panose="020B0604020202020204" pitchFamily="34" charset="0"/>
              </a:rPr>
              <a:t>vyrai</a:t>
            </a:r>
            <a:r>
              <a:rPr lang="en-CA" sz="1800" b="0" dirty="0">
                <a:latin typeface="Arial" panose="020B0604020202020204" pitchFamily="34" charset="0"/>
                <a:cs typeface="Arial" panose="020B0604020202020204" pitchFamily="34" charset="0"/>
              </a:rPr>
              <a:t>, 53% </a:t>
            </a:r>
            <a:r>
              <a:rPr lang="en-CA" sz="1800" b="0" dirty="0" err="1">
                <a:latin typeface="Arial" panose="020B0604020202020204" pitchFamily="34" charset="0"/>
                <a:cs typeface="Arial" panose="020B0604020202020204" pitchFamily="34" charset="0"/>
              </a:rPr>
              <a:t>moterys</a:t>
            </a:r>
            <a:r>
              <a:rPr lang="lt-LT" sz="1800" b="0" dirty="0">
                <a:latin typeface="Arial" panose="020B0604020202020204" pitchFamily="34" charset="0"/>
                <a:cs typeface="Arial" panose="020B0604020202020204" pitchFamily="34" charset="0"/>
              </a:rPr>
              <a:t>)</a:t>
            </a:r>
            <a:endParaRPr lang="en-GB" sz="1800" b="0" dirty="0">
              <a:latin typeface="Arial" panose="020B0604020202020204" pitchFamily="34" charset="0"/>
              <a:cs typeface="Arial" panose="020B0604020202020204" pitchFamily="34" charset="0"/>
            </a:endParaRPr>
          </a:p>
        </p:txBody>
      </p:sp>
      <p:graphicFrame>
        <p:nvGraphicFramePr>
          <p:cNvPr id="6" name="Turinio vietos rezervavimo ženklas 5">
            <a:extLst>
              <a:ext uri="{FF2B5EF4-FFF2-40B4-BE49-F238E27FC236}">
                <a16:creationId xmlns:a16="http://schemas.microsoft.com/office/drawing/2014/main" id="{B97B8720-F82F-91E8-5183-43ADCA9A915E}"/>
              </a:ext>
            </a:extLst>
          </p:cNvPr>
          <p:cNvGraphicFramePr>
            <a:graphicFrameLocks noGrp="1"/>
          </p:cNvGraphicFramePr>
          <p:nvPr>
            <p:ph idx="1"/>
            <p:extLst>
              <p:ext uri="{D42A27DB-BD31-4B8C-83A1-F6EECF244321}">
                <p14:modId xmlns:p14="http://schemas.microsoft.com/office/powerpoint/2010/main" val="94534841"/>
              </p:ext>
            </p:extLst>
          </p:nvPr>
        </p:nvGraphicFramePr>
        <p:xfrm>
          <a:off x="612648" y="1680898"/>
          <a:ext cx="10653713" cy="4592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120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65E52CD-7F12-7A52-9344-B461D2359136}"/>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lgn="ctr"/>
            <a:r>
              <a:rPr lang="lt-LT" sz="2400" dirty="0">
                <a:latin typeface="Arial" panose="020B0604020202020204" pitchFamily="34" charset="0"/>
                <a:cs typeface="Arial" panose="020B0604020202020204" pitchFamily="34" charset="0"/>
              </a:rPr>
              <a:t>ASMENŲ SU NEGALIA SKAIČIAUS DINAMIKA PAGAL AMŽIAUS GRUPES</a:t>
            </a:r>
            <a:endParaRPr lang="en-GB" sz="2400" dirty="0">
              <a:latin typeface="Arial" panose="020B0604020202020204" pitchFamily="34" charset="0"/>
              <a:cs typeface="Arial" panose="020B0604020202020204" pitchFamily="34" charset="0"/>
            </a:endParaRPr>
          </a:p>
        </p:txBody>
      </p:sp>
      <p:graphicFrame>
        <p:nvGraphicFramePr>
          <p:cNvPr id="12" name="Turinio vietos rezervavimo ženklas 11">
            <a:extLst>
              <a:ext uri="{FF2B5EF4-FFF2-40B4-BE49-F238E27FC236}">
                <a16:creationId xmlns:a16="http://schemas.microsoft.com/office/drawing/2014/main" id="{C48386ED-A5FF-D865-91B5-BC3C1DD5955B}"/>
              </a:ext>
            </a:extLst>
          </p:cNvPr>
          <p:cNvGraphicFramePr>
            <a:graphicFrameLocks noGrp="1"/>
          </p:cNvGraphicFramePr>
          <p:nvPr>
            <p:ph idx="1"/>
            <p:extLst>
              <p:ext uri="{D42A27DB-BD31-4B8C-83A1-F6EECF244321}">
                <p14:modId xmlns:p14="http://schemas.microsoft.com/office/powerpoint/2010/main" val="2770010544"/>
              </p:ext>
            </p:extLst>
          </p:nvPr>
        </p:nvGraphicFramePr>
        <p:xfrm>
          <a:off x="681601" y="1716723"/>
          <a:ext cx="10653713" cy="4592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275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2407AC86-3C38-61C9-3B82-AD23BDB32FE0}"/>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BFD4B218-C912-8863-46C0-7BCACC797158}"/>
              </a:ext>
            </a:extLst>
          </p:cNvPr>
          <p:cNvSpPr>
            <a:spLocks noGrp="1"/>
          </p:cNvSpPr>
          <p:nvPr>
            <p:ph type="title"/>
          </p:nvPr>
        </p:nvSpPr>
        <p:spPr/>
        <p:txBody>
          <a:bodyPr>
            <a:normAutofit/>
          </a:bodyPr>
          <a:lstStyle/>
          <a:p>
            <a:pPr algn="ctr"/>
            <a:r>
              <a:rPr lang="lt-LT" sz="2400" dirty="0">
                <a:latin typeface="Arial" panose="020B0604020202020204" pitchFamily="34" charset="0"/>
                <a:cs typeface="Arial" panose="020B0604020202020204" pitchFamily="34" charset="0"/>
              </a:rPr>
              <a:t>BENDROJI INFORMACIJA APIE DIRBANČIUS DARBINGO AMŽIAUS, NETEKTO DARBINGUMO IR ŠALPOS NEĮGALUMO PENSIJŲ GAVĖJUS UTENOS RAJONO SAVIVALDYBĖJE (2022-2024 M.)</a:t>
            </a:r>
            <a:endParaRPr lang="en-GB" sz="2400" dirty="0">
              <a:latin typeface="Arial" panose="020B0604020202020204" pitchFamily="34" charset="0"/>
              <a:cs typeface="Arial" panose="020B0604020202020204" pitchFamily="34" charset="0"/>
            </a:endParaRPr>
          </a:p>
        </p:txBody>
      </p:sp>
      <p:sp>
        <p:nvSpPr>
          <p:cNvPr id="3" name="Turinio vietos rezervavimo ženklas 2">
            <a:extLst>
              <a:ext uri="{FF2B5EF4-FFF2-40B4-BE49-F238E27FC236}">
                <a16:creationId xmlns:a16="http://schemas.microsoft.com/office/drawing/2014/main" id="{7C216427-BC55-B3E9-DBAC-018E98B8EE7F}"/>
              </a:ext>
            </a:extLst>
          </p:cNvPr>
          <p:cNvSpPr>
            <a:spLocks noGrp="1"/>
          </p:cNvSpPr>
          <p:nvPr>
            <p:ph idx="1"/>
          </p:nvPr>
        </p:nvSpPr>
        <p:spPr>
          <a:xfrm>
            <a:off x="986589" y="1715532"/>
            <a:ext cx="9954127" cy="4380468"/>
          </a:xfrm>
          <a:gradFill>
            <a:gsLst>
              <a:gs pos="2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marL="0" indent="0">
              <a:buNone/>
            </a:pPr>
            <a:r>
              <a:rPr lang="lt-LT" sz="2400" dirty="0">
                <a:latin typeface="Arial" panose="020B0604020202020204" pitchFamily="34" charset="0"/>
                <a:cs typeface="Arial" panose="020B0604020202020204" pitchFamily="34" charset="0"/>
              </a:rPr>
              <a:t>2022-12-31d. Darbingo amžiaus asmenų su negalia 2061 iš jų dirbantys 587asm.</a:t>
            </a:r>
          </a:p>
          <a:p>
            <a:pPr marL="0" indent="0">
              <a:buNone/>
            </a:pPr>
            <a:r>
              <a:rPr lang="lt-LT" sz="2400" dirty="0">
                <a:latin typeface="Arial" panose="020B0604020202020204" pitchFamily="34" charset="0"/>
                <a:cs typeface="Arial" panose="020B0604020202020204" pitchFamily="34" charset="0"/>
              </a:rPr>
              <a:t>2023-12-31d. Darbingo amžiaus asmenų su negalia 2042 iš jų dirbantys 589 </a:t>
            </a:r>
            <a:r>
              <a:rPr lang="lt-LT" sz="2400" dirty="0" err="1">
                <a:latin typeface="Arial" panose="020B0604020202020204" pitchFamily="34" charset="0"/>
                <a:cs typeface="Arial" panose="020B0604020202020204" pitchFamily="34" charset="0"/>
              </a:rPr>
              <a:t>asm</a:t>
            </a:r>
            <a:r>
              <a:rPr lang="lt-LT" sz="2400" dirty="0">
                <a:latin typeface="Arial" panose="020B0604020202020204" pitchFamily="34" charset="0"/>
                <a:cs typeface="Arial" panose="020B0604020202020204" pitchFamily="34" charset="0"/>
              </a:rPr>
              <a:t>.</a:t>
            </a:r>
          </a:p>
          <a:p>
            <a:pPr marL="0" indent="0">
              <a:buNone/>
            </a:pPr>
            <a:r>
              <a:rPr lang="lt-LT" sz="2400" dirty="0">
                <a:latin typeface="Arial" panose="020B0604020202020204" pitchFamily="34" charset="0"/>
                <a:cs typeface="Arial" panose="020B0604020202020204" pitchFamily="34" charset="0"/>
              </a:rPr>
              <a:t>2024-12-31d. Darbingo amžiaus asmenų su negalia 2162, (dirbantys, informacija nepateikta) </a:t>
            </a:r>
          </a:p>
          <a:p>
            <a:pPr marL="0" indent="0">
              <a:buNone/>
            </a:pPr>
            <a:r>
              <a:rPr lang="lt-LT" sz="2400" dirty="0">
                <a:latin typeface="Arial" panose="020B0604020202020204" pitchFamily="34" charset="0"/>
                <a:cs typeface="Arial" panose="020B0604020202020204" pitchFamily="34" charset="0"/>
              </a:rPr>
              <a:t>Užimtumo tarnybos Utenos skyriaus duomenimis per 2024m. Įdarbinta 31 asmuo su negalia.</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0965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707B0B1-A981-F6EE-858B-D84D22BDEDAC}"/>
              </a:ext>
            </a:extLst>
          </p:cNvPr>
          <p:cNvSpPr>
            <a:spLocks noGrp="1"/>
          </p:cNvSpPr>
          <p:nvPr>
            <p:ph type="title"/>
          </p:nvPr>
        </p:nvSpPr>
        <p:spPr/>
        <p:txBody>
          <a:bodyPr/>
          <a:lstStyle/>
          <a:p>
            <a:pPr algn="ctr"/>
            <a:r>
              <a:rPr kumimoji="0" lang="en-CA"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APLINKOS PRIEINAMUMAS</a:t>
            </a:r>
            <a:r>
              <a:rPr kumimoji="0" lang="lt-LT" sz="24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a:t>
            </a:r>
            <a:r>
              <a:rPr kumimoji="0" lang="lt-LT" sz="240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asmenims su negalia yra viena iš pagrindinių jų savarankiškumo sąlygų.</a:t>
            </a:r>
            <a:endParaRPr lang="en-GB" dirty="0"/>
          </a:p>
        </p:txBody>
      </p:sp>
      <p:sp>
        <p:nvSpPr>
          <p:cNvPr id="3" name="Turinio vietos rezervavimo ženklas 2">
            <a:extLst>
              <a:ext uri="{FF2B5EF4-FFF2-40B4-BE49-F238E27FC236}">
                <a16:creationId xmlns:a16="http://schemas.microsoft.com/office/drawing/2014/main" id="{DEA185C1-7522-4D30-D547-EE3D23061BFA}"/>
              </a:ext>
            </a:extLst>
          </p:cNvPr>
          <p:cNvSpPr>
            <a:spLocks noGrp="1"/>
          </p:cNvSpPr>
          <p:nvPr>
            <p:ph idx="1"/>
          </p:nvPr>
        </p:nvSpPr>
        <p:spPr/>
        <p:txBody>
          <a:bodyPr/>
          <a:lstStyle/>
          <a:p>
            <a:pPr>
              <a:lnSpc>
                <a:spcPct val="115000"/>
              </a:lnSpc>
              <a:spcAft>
                <a:spcPts val="1000"/>
              </a:spcAft>
            </a:pPr>
            <a:r>
              <a:rPr lang="lt-LT" dirty="0">
                <a:effectLst/>
                <a:latin typeface="Arial" panose="020B0604020202020204" pitchFamily="34" charset="0"/>
                <a:ea typeface="Calibri" panose="020F0502020204030204" pitchFamily="34" charset="0"/>
                <a:cs typeface="Arial" panose="020B0604020202020204" pitchFamily="34" charset="0"/>
              </a:rPr>
              <a:t>Utenos</a:t>
            </a:r>
            <a:r>
              <a:rPr lang="lt-LT" sz="2000" dirty="0">
                <a:effectLst/>
                <a:latin typeface="Arial" panose="020B0604020202020204" pitchFamily="34" charset="0"/>
                <a:ea typeface="Calibri" panose="020F0502020204030204" pitchFamily="34" charset="0"/>
                <a:cs typeface="Arial" panose="020B0604020202020204" pitchFamily="34" charset="0"/>
              </a:rPr>
              <a:t> rajono savivaldybės administracijos direktoriaus  2023 m. liepos 31 d.  įsakymu  Nr. AĮ-806 „Dėl darbo grupės planui dėl pastatų pritaikymo žmonių su negalia poreikiams parengti sudarymo“ sudaryta darbo grupė pastatų pritaikymo žmonių su negalia poreikiams planui parengti. Darbo grupė  2024 metų balandžio mėn. vadovaudamasi Statybos techniniame reglamente STR 2.03.01:2019 „Statinių prieinamumas“, patvirtintame Lietuvos Respublikos aplinkos apsaugos ministro 2019-11-4 įsakymu Nr. D1-653 „ Dėl statybos techninio reglamento STR 2.03.01:2019 „ Statinių prieinamumas patvirtinimo“, nurodytais reikalavimais pastatų pritaikymui asmenims su negalia parengė klausimyną, kurį pateikė Utenos rajono savivaldybės subjektams, kurie veiklą vykdo savivaldybei nuosavybės teise priklausančiuose pastatuose. Darbo grupė atliko pastatų, kuriuose veiklą vykdė 126 savivaldybės subjektai, pritaikymo asmenims turintiems negalią vertinimą, pateikė išvadas, rekomendacijas ir pastatų pritaikymo asmenims su negalia planą 2024-2030 metams.</a:t>
            </a:r>
            <a:endParaRPr lang="en-GB" sz="16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731049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71562E-2030-9388-CB2F-CBB7F370982D}"/>
              </a:ext>
            </a:extLst>
          </p:cNvPr>
          <p:cNvSpPr>
            <a:spLocks noGrp="1"/>
          </p:cNvSpPr>
          <p:nvPr>
            <p:ph type="title"/>
          </p:nvPr>
        </p:nvSpPr>
        <p: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pPr algn="ctr"/>
            <a:r>
              <a:rPr lang="en-CA" sz="2400" dirty="0">
                <a:latin typeface="Arial" panose="020B0604020202020204" pitchFamily="34" charset="0"/>
                <a:cs typeface="Arial" panose="020B0604020202020204" pitchFamily="34" charset="0"/>
              </a:rPr>
              <a:t>APLINKOS PRIEINAMUMAS</a:t>
            </a:r>
            <a:endParaRPr lang="en-GB" sz="2400" dirty="0">
              <a:latin typeface="Arial" panose="020B0604020202020204" pitchFamily="34" charset="0"/>
              <a:cs typeface="Arial" panose="020B0604020202020204" pitchFamily="34" charset="0"/>
            </a:endParaRPr>
          </a:p>
        </p:txBody>
      </p:sp>
      <p:sp>
        <p:nvSpPr>
          <p:cNvPr id="3" name="Turinio vietos rezervavimo ženklas 2">
            <a:extLst>
              <a:ext uri="{FF2B5EF4-FFF2-40B4-BE49-F238E27FC236}">
                <a16:creationId xmlns:a16="http://schemas.microsoft.com/office/drawing/2014/main" id="{83AD740E-17C0-DAD0-A77D-D2A81E9D1B8E}"/>
              </a:ext>
            </a:extLst>
          </p:cNvPr>
          <p:cNvSpPr>
            <a:spLocks noGrp="1"/>
          </p:cNvSpPr>
          <p:nvPr>
            <p:ph idx="1"/>
          </p:nvPr>
        </p:nvSpPr>
        <p:spPr>
          <a:xfrm>
            <a:off x="612647" y="1406014"/>
            <a:ext cx="10653579" cy="5122606"/>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normAutofit/>
          </a:bodyPr>
          <a:lstStyle/>
          <a:p>
            <a:r>
              <a:rPr lang="lt-LT" dirty="0">
                <a:latin typeface="Arial" panose="020B0604020202020204" pitchFamily="34" charset="0"/>
                <a:cs typeface="Arial" panose="020B0604020202020204" pitchFamily="34" charset="0"/>
              </a:rPr>
              <a:t>Utenos rajono savivaldybės administracija</a:t>
            </a:r>
            <a:br>
              <a:rPr lang="lt-LT" dirty="0">
                <a:latin typeface="Arial" panose="020B0604020202020204" pitchFamily="34" charset="0"/>
                <a:cs typeface="Arial" panose="020B0604020202020204" pitchFamily="34" charset="0"/>
              </a:rPr>
            </a:br>
            <a:r>
              <a:rPr lang="lt-LT" dirty="0">
                <a:latin typeface="Arial" panose="020B0604020202020204" pitchFamily="34" charset="0"/>
                <a:cs typeface="Arial" panose="020B0604020202020204" pitchFamily="34" charset="0"/>
              </a:rPr>
              <a:t>2025 m. sausio mėnesį išsiuntė informaciją (kvietimus) Utenos rajone veikiančioms ir viešąsias paslaugas teikiančioms institucijoms. Informacija siųsta pakartotinai.</a:t>
            </a:r>
          </a:p>
          <a:p>
            <a:r>
              <a:rPr lang="lt-LT" dirty="0">
                <a:latin typeface="Arial" panose="020B0604020202020204" pitchFamily="34" charset="0"/>
                <a:cs typeface="Arial" panose="020B0604020202020204" pitchFamily="34" charset="0"/>
              </a:rPr>
              <a:t>Institucijos buvo kviečiamos  įsivertinti ir užpildyti vertinimo anketas sistemoje </a:t>
            </a:r>
            <a:r>
              <a:rPr lang="lt-LT" b="1" dirty="0">
                <a:latin typeface="Arial" panose="020B0604020202020204" pitchFamily="34" charset="0"/>
                <a:cs typeface="Arial" panose="020B0604020202020204" pitchFamily="34" charset="0"/>
              </a:rPr>
              <a:t>STASIS</a:t>
            </a:r>
            <a:r>
              <a:rPr lang="lt-LT" dirty="0">
                <a:latin typeface="Arial" panose="020B0604020202020204" pitchFamily="34" charset="0"/>
                <a:cs typeface="Arial" panose="020B0604020202020204" pitchFamily="34" charset="0"/>
              </a:rPr>
              <a:t>, įvertinant pastatų, valdomų nuosavybės ar panaudos teise, prieinamumą asmenims su negalia.</a:t>
            </a:r>
          </a:p>
          <a:p>
            <a:r>
              <a:rPr lang="lt-LT" b="1" dirty="0">
                <a:latin typeface="Arial" panose="020B0604020202020204" pitchFamily="34" charset="0"/>
                <a:cs typeface="Arial" panose="020B0604020202020204" pitchFamily="34" charset="0"/>
              </a:rPr>
              <a:t>Tikslas</a:t>
            </a:r>
            <a:r>
              <a:rPr lang="lt-LT" dirty="0">
                <a:latin typeface="Arial" panose="020B0604020202020204" pitchFamily="34" charset="0"/>
                <a:cs typeface="Arial" panose="020B0604020202020204" pitchFamily="34" charset="0"/>
              </a:rPr>
              <a:t> – užtikrinti asmenų su negalia galimybes aktyviau dalyvauti socialiniame gyvenime ir kaip lygiaverčiai su kitais gauti viešąsias paslaugas.</a:t>
            </a:r>
          </a:p>
          <a:p>
            <a:r>
              <a:rPr lang="lt-LT" dirty="0">
                <a:latin typeface="Arial" panose="020B0604020202020204" pitchFamily="34" charset="0"/>
                <a:cs typeface="Arial" panose="020B0604020202020204" pitchFamily="34" charset="0"/>
              </a:rPr>
              <a:t> Asmens su negalia teisių apsaugos agentūros prie socialinės apsaugos ir darbo ministerijos informacinių technologijų įrankio </a:t>
            </a:r>
            <a:r>
              <a:rPr lang="lt-LT" dirty="0">
                <a:latin typeface="Arial" panose="020B0604020202020204" pitchFamily="34" charset="0"/>
                <a:cs typeface="Arial" panose="020B0604020202020204" pitchFamily="34" charset="0"/>
                <a:hlinkClick r:id="rId2"/>
              </a:rPr>
              <a:t>www.stasis.lt</a:t>
            </a:r>
            <a:r>
              <a:rPr lang="lt-LT" dirty="0">
                <a:latin typeface="Arial" panose="020B0604020202020204" pitchFamily="34" charset="0"/>
                <a:cs typeface="Arial" panose="020B0604020202020204" pitchFamily="34" charset="0"/>
              </a:rPr>
              <a:t> </a:t>
            </a:r>
            <a:r>
              <a:rPr kumimoji="0" lang="lt-LT"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2025 m. Birželio 1d. Registruoti 178 institucijos, teikiančios viešąsias paslaugas.</a:t>
            </a:r>
            <a:endParaRPr lang="lt-LT" dirty="0">
              <a:latin typeface="Arial" panose="020B0604020202020204" pitchFamily="34" charset="0"/>
              <a:cs typeface="Arial" panose="020B0604020202020204" pitchFamily="34" charset="0"/>
            </a:endParaRPr>
          </a:p>
          <a:p>
            <a:endParaRPr lang="lt-LT" dirty="0">
              <a:latin typeface="Arial" panose="020B0604020202020204" pitchFamily="34" charset="0"/>
              <a:cs typeface="Arial" panose="020B0604020202020204" pitchFamily="34" charset="0"/>
            </a:endParaRPr>
          </a:p>
          <a:p>
            <a:pPr marL="0" indent="0">
              <a:buNone/>
            </a:pPr>
            <a:endParaRPr lang="lt-LT" dirty="0"/>
          </a:p>
        </p:txBody>
      </p:sp>
    </p:spTree>
    <p:extLst>
      <p:ext uri="{BB962C8B-B14F-4D97-AF65-F5344CB8AC3E}">
        <p14:creationId xmlns:p14="http://schemas.microsoft.com/office/powerpoint/2010/main" val="1874628881"/>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2469</TotalTime>
  <Words>2228</Words>
  <Application>Microsoft Office PowerPoint</Application>
  <PresentationFormat>Plačiaekranė</PresentationFormat>
  <Paragraphs>182</Paragraphs>
  <Slides>26</Slides>
  <Notes>3</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26</vt:i4>
      </vt:variant>
    </vt:vector>
  </HeadingPairs>
  <TitlesOfParts>
    <vt:vector size="31" baseType="lpstr">
      <vt:lpstr>Aptos</vt:lpstr>
      <vt:lpstr>Arial</vt:lpstr>
      <vt:lpstr>Calibri</vt:lpstr>
      <vt:lpstr>Neue Haas Grotesk Text Pro</vt:lpstr>
      <vt:lpstr>VanillaVTI</vt:lpstr>
      <vt:lpstr>BENDROJI STATISTINĖ INFORMACIJA  APIE  ASMENIS SU NEGALIA UTENOS RAJONO SAVIVALDYBĖJE 2022-2024 m.</vt:lpstr>
      <vt:lpstr>DĖL ASMENŲ SU NEGALIA REIKALŲ KOORDINAVIMO FUNKCIJOS VYKDYMO</vt:lpstr>
      <vt:lpstr>BENDROJI STATISTIKA Asmenų su negalia skaičius išlieka stabilus, nežymiai svyruojantis kasmet 2024 m. šalyje gyveno apie 231 tūkst. asmenų su negalia, tai sudarė 8,5 proc. nuo bendro šalies gyventojų skaičiaus. Palyginti su 2023 m., asmenų su negalia skaičius padidėjo 2,3 proc.   </vt:lpstr>
      <vt:lpstr>ASMENŲ SU NEGALIA SKAIČIAUS DINAMIKA 2022-2024 m. UTENOS RAJONO SAVIVALDYBĖJE</vt:lpstr>
      <vt:lpstr>Suaugusių asmenų su negalia dalis pagal lytį Utenos rajono savivaldybėje. (Statistika šalyje: 47% vyrai, 53% moterys)</vt:lpstr>
      <vt:lpstr>ASMENŲ SU NEGALIA SKAIČIAUS DINAMIKA PAGAL AMŽIAUS GRUPES</vt:lpstr>
      <vt:lpstr>BENDROJI INFORMACIJA APIE DIRBANČIUS DARBINGO AMŽIAUS, NETEKTO DARBINGUMO IR ŠALPOS NEĮGALUMO PENSIJŲ GAVĖJUS UTENOS RAJONO SAVIVALDYBĖJE (2022-2024 M.)</vt:lpstr>
      <vt:lpstr>APLINKOS PRIEINAMUMAS-asmenims su negalia yra viena iš pagrindinių jų savarankiškumo sąlygų.</vt:lpstr>
      <vt:lpstr>APLINKOS PRIEINAMUMAS</vt:lpstr>
      <vt:lpstr>Aplinkos prieinamumas Utenos rajono savivaldybėje pagal pateiktą informaciją sistemoje STASIS     2025-06-01 d.</vt:lpstr>
      <vt:lpstr>Aplinkos prieinamumas Utenos rajono savivaldybėje pagal pateiktą informaciją sistemoje STASIS (2025-06-01d.)</vt:lpstr>
      <vt:lpstr>Būsto pritaikymas asmenims su negalia </vt:lpstr>
      <vt:lpstr>Būsto pritaikymas asmenims su negalia Utenos rajono savivaldybėje 2022-2024m.  *VB-valstybės biudžeto lėšos *SB-savivaldybės biudžeto lėšos</vt:lpstr>
      <vt:lpstr>Dėl informacijos teikimo asmenims su negalia jų pasirinktais prieinamais bendravimo būdais rekomendacijų patvirtinimo 2023m. Lapkričio 29d. Nr.  A1-784  </vt:lpstr>
      <vt:lpstr>                               VAIKAI SU NEGALIA Įvertinus trejų metų statistikos duomenis matyti, kad vaikų su negalia skaičius Utenos rajono savivaldybėje kasmet auga. Tokia tendencija stebima ir kituose Lietuvos miestuose.  Vaikų su negalia procentinis pokytis Respublikos mastu lyginant  2023m. ir 2024m. išaugo 5,09%</vt:lpstr>
      <vt:lpstr>VAIKAI SU NEGALIA   Savivaldybėje berniukų ir mergaičių santykis tarp vaikų su negalia  Per pastaruosius trejus metus vaikų su negalia lyčių pasiskirstymas išliko stabilus: Santykis nepakito nuo 2022 iki 2024 metų, o tai rodo, kad lytinė proporcija tarp vaikų su negalia išlieka pastovi, nepaisant bendro vaikų skaičiaus svyravimų.  Mergaičių ir berniukų santykis Respublikos mastu: 64 % berniukų ir 36% mergaičių.  </vt:lpstr>
      <vt:lpstr>Mokinių, turinčių specialiųjų poreikių (SUP), ugdomų integruotai bendrojo ugdymo mokyklose, dalis procentais.  *Duomenys be lopšelių darželių ir Utenos Krašuonos progimnazijos „ Versmės“skyriaus</vt:lpstr>
      <vt:lpstr>Negalią turinčių mokinių dalis (procentais) nuo mokinių turinčių specialiųjų ugdymosi poreikių, ugdomų integruotai bendrojo lavinimo mokyklose.  </vt:lpstr>
      <vt:lpstr>Bendrose klasėse besimokančių mokinių turinčių specialiųjų ugdymosi poreikių, dalis (proc.) pagal mokyklos tipus  *SUP mokiniai (nustatė PPT) ir mokiniai, kuriems kalbėjimo ir kalbos sutrikimus nustatė mokyklos VGK</vt:lpstr>
      <vt:lpstr>Specialusis ugdymas Utenos rajono savivaldybėje. Utenos Krašuonos progimnazijos „Versmės“ skyriuje </vt:lpstr>
      <vt:lpstr>Specialiųjų mokymosi poreikių turinčių vaikų skaičius bendrose ugdymo įstaigose 2023-2024 m. m. *SUP mokiniai(nustatė PPT) ir mokiniai , kuriems kalbėjimo ir kalbos sutrikimus nustatė mokyklos VGK (be „Versmės“ skyriaus)    Utenos vaikų lopšelis darželis „Voveraitė“  46 Utenos vaikų lopšelis darželis „ Želmenėlis “  44 Utenos vaikų lopšelis darželis „ Šaltinėlis“  45 Utenos vaikų lopšelis darželis „ Varpelis“   87 Utenos vaikų lopšelis darželis „ Saulutė“  64 Utenos vaikų lopšelis darželis „ Pasaka“ 52 Utenos vaikų lopšelis darželis „ Gandrelis “ 53 Utenos vaikų lopšelis darželis „ Eglutė “ 45 Utenos rajono Sudeikių daugiafunkcis centras   4 Utenos Aukštakalnio pradinė mokykla   71 Utenos Aukštakalnio progimnazijos „ Žiburio“ skyrius  77 Utenos rajono Užpalių gimnazijos „ Vyžuonų“ skyrius  0  </vt:lpstr>
      <vt:lpstr>Specialiųjų mokymosi poreikių turinčių vaikų skaičius bendrose ugdymo įstaigose 2023-2024 m. m. *SUP mokiniai (nustatė PPT) ir mokiniai, kuriems kalbėjimo ir kalbos sutrikimus nustatė mokyklos VGK (be „Versmės“ skyriaus)    Utenos  Vyturių progimnazijos „ Daugailių “ skyrius    18 Utenos  Vyturių progimnazijos „ Pakalnių“ skyrius       7 Utenos  Vyturių progimnazijos „Antalgės“ skyrius        3 Utenos progimnazija (be skyrių)                                 97 Utenos Aukštakalnio progimnazija ( be skyriaus)       82 Utenos Krašuonos progimnazija  (be skyriaus)         119 Utenos rajono Užpalių gimnazija                                53 Utenos A. Šapokos gimnazija                                      0 Utenos Dauniškio gimnazija                                       17 Utenos „Saulės“ gimnazija                                          35  Viso:                                                                         1019</vt:lpstr>
      <vt:lpstr>Pagal pedagoginę klasifikaciją, mokinių turinčių specialiųjų ugdymosi poreikių, grupės:  ( 2023 m. rugsėjo 1d. duomenys)</vt:lpstr>
      <vt:lpstr>Pagal pedagoginę klasifikaciją, mokinių turinčių specialiųjų ugdymosi poreikių, grupės:  ( 2023 m. rugsėjo 1d. duomenys)</vt:lpstr>
      <vt:lpstr>Pagal pedagoginę klasifikaciją, mokinių turinčių specialiųjų ugdymosi poreikių, grupės:  ( 2023 m. rugsėjo 1d. duomenys)</vt:lpstr>
      <vt:lpstr>       BENDROJI STATISTINĖ INFORMACIJA  APIE  ASMENIS SU NEGALIA UTENOS RAJONO SAVIVALDYBĖJE  2022-2024 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BENDROJI STATISTINĖ INFORMACIJA  APIE  ASMENIS SU NEGALIA UTENOS RAJONO SAVIVALDYBĖJE 2022-2024 m.</dc:title>
  <dc:creator>Aida Kaušylienė</dc:creator>
  <cp:lastModifiedBy>Aida Kaušylienė</cp:lastModifiedBy>
  <cp:revision>9</cp:revision>
  <cp:lastPrinted>2025-06-09T07:29:33Z</cp:lastPrinted>
  <dcterms:created xsi:type="dcterms:W3CDTF">2025-05-05T11:35:52Z</dcterms:created>
  <dcterms:modified xsi:type="dcterms:W3CDTF">2025-07-15T13:17:22Z</dcterms:modified>
</cp:coreProperties>
</file>